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0" r:id="rId4"/>
    <p:sldId id="274" r:id="rId5"/>
    <p:sldId id="275" r:id="rId6"/>
    <p:sldId id="276" r:id="rId7"/>
    <p:sldId id="267" r:id="rId8"/>
    <p:sldId id="282" r:id="rId9"/>
    <p:sldId id="269" r:id="rId10"/>
    <p:sldId id="270" r:id="rId11"/>
    <p:sldId id="271" r:id="rId12"/>
    <p:sldId id="272" r:id="rId13"/>
    <p:sldId id="265" r:id="rId14"/>
  </p:sldIdLst>
  <p:sldSz cx="13439775" cy="7561263"/>
  <p:notesSz cx="6858000" cy="9144000"/>
  <p:defaultTextStyle>
    <a:defPPr>
      <a:defRPr lang="pt-PT"/>
    </a:defPPr>
    <a:lvl1pPr marL="0" algn="l" defTabSz="120005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0029" algn="l" defTabSz="120005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00059" algn="l" defTabSz="120005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00088" algn="l" defTabSz="120005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00117" algn="l" defTabSz="120005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00146" algn="l" defTabSz="120005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00176" algn="l" defTabSz="120005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00205" algn="l" defTabSz="120005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00234" algn="l" defTabSz="120005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423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79" d="100"/>
          <a:sy n="79" d="100"/>
        </p:scale>
        <p:origin x="78" y="63"/>
      </p:cViewPr>
      <p:guideLst>
        <p:guide orient="horz" pos="2382"/>
        <p:guide pos="4233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ão  Ribeiro" userId="261e8313-6b85-48bd-be92-aa513a2a1253" providerId="ADAL" clId="{620BDF7A-EFE2-4EE6-9868-50DC98C6D8F2}"/>
    <pc:docChg chg="undo custSel addSld delSld">
      <pc:chgData name="João  Ribeiro" userId="261e8313-6b85-48bd-be92-aa513a2a1253" providerId="ADAL" clId="{620BDF7A-EFE2-4EE6-9868-50DC98C6D8F2}" dt="2022-09-02T07:46:45.054" v="7" actId="47"/>
      <pc:docMkLst>
        <pc:docMk/>
      </pc:docMkLst>
      <pc:sldChg chg="del">
        <pc:chgData name="João  Ribeiro" userId="261e8313-6b85-48bd-be92-aa513a2a1253" providerId="ADAL" clId="{620BDF7A-EFE2-4EE6-9868-50DC98C6D8F2}" dt="2022-09-02T07:46:16.491" v="0" actId="47"/>
        <pc:sldMkLst>
          <pc:docMk/>
          <pc:sldMk cId="3939148805" sldId="261"/>
        </pc:sldMkLst>
      </pc:sldChg>
      <pc:sldChg chg="del">
        <pc:chgData name="João  Ribeiro" userId="261e8313-6b85-48bd-be92-aa513a2a1253" providerId="ADAL" clId="{620BDF7A-EFE2-4EE6-9868-50DC98C6D8F2}" dt="2022-09-02T07:46:18.993" v="2" actId="47"/>
        <pc:sldMkLst>
          <pc:docMk/>
          <pc:sldMk cId="3172253299" sldId="266"/>
        </pc:sldMkLst>
      </pc:sldChg>
      <pc:sldChg chg="add del">
        <pc:chgData name="João  Ribeiro" userId="261e8313-6b85-48bd-be92-aa513a2a1253" providerId="ADAL" clId="{620BDF7A-EFE2-4EE6-9868-50DC98C6D8F2}" dt="2022-09-02T07:46:45.054" v="7" actId="47"/>
        <pc:sldMkLst>
          <pc:docMk/>
          <pc:sldMk cId="4231768661" sldId="273"/>
        </pc:sldMkLst>
      </pc:sldChg>
      <pc:sldChg chg="add del">
        <pc:chgData name="João  Ribeiro" userId="261e8313-6b85-48bd-be92-aa513a2a1253" providerId="ADAL" clId="{620BDF7A-EFE2-4EE6-9868-50DC98C6D8F2}" dt="2022-09-02T07:46:43.569" v="6" actId="47"/>
        <pc:sldMkLst>
          <pc:docMk/>
          <pc:sldMk cId="1819537958" sldId="274"/>
        </pc:sldMkLst>
      </pc:sldChg>
      <pc:sldChg chg="del">
        <pc:chgData name="João  Ribeiro" userId="261e8313-6b85-48bd-be92-aa513a2a1253" providerId="ADAL" clId="{620BDF7A-EFE2-4EE6-9868-50DC98C6D8F2}" dt="2022-09-02T07:46:28.287" v="3" actId="47"/>
        <pc:sldMkLst>
          <pc:docMk/>
          <pc:sldMk cId="4055650297" sldId="277"/>
        </pc:sldMkLst>
      </pc:sldChg>
      <pc:sldChg chg="del">
        <pc:chgData name="João  Ribeiro" userId="261e8313-6b85-48bd-be92-aa513a2a1253" providerId="ADAL" clId="{620BDF7A-EFE2-4EE6-9868-50DC98C6D8F2}" dt="2022-09-02T07:46:17.146" v="1" actId="47"/>
        <pc:sldMkLst>
          <pc:docMk/>
          <pc:sldMk cId="872744831" sldId="28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C63EC4-584C-4B5A-B9B0-34A48EFE9F49}" type="datetimeFigureOut">
              <a:rPr lang="en-GB" smtClean="0"/>
              <a:t>05/09/2022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8DBBF1-8AA4-4C86-84E0-692DC2D056BC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7734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8DBBF1-8AA4-4C86-84E0-692DC2D056B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7387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07983" y="2348893"/>
            <a:ext cx="11423809" cy="1620771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015966" y="4284716"/>
            <a:ext cx="9407843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0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0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0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0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0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00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00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00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B03F4-C706-4AC6-ADA2-7FEBB5491353}" type="datetimeFigureOut">
              <a:rPr lang="pt-PT" smtClean="0"/>
              <a:t>05/09/2022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98917-341B-4DE6-95B3-1B7604722D7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56095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B03F4-C706-4AC6-ADA2-7FEBB5491353}" type="datetimeFigureOut">
              <a:rPr lang="pt-PT" smtClean="0"/>
              <a:t>05/09/2022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98917-341B-4DE6-95B3-1B7604722D7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74595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4321760" y="334306"/>
            <a:ext cx="4444926" cy="7113188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986984" y="334306"/>
            <a:ext cx="13110780" cy="7113188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B03F4-C706-4AC6-ADA2-7FEBB5491353}" type="datetimeFigureOut">
              <a:rPr lang="pt-PT" smtClean="0"/>
              <a:t>05/09/2022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98917-341B-4DE6-95B3-1B7604722D7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97688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B03F4-C706-4AC6-ADA2-7FEBB5491353}" type="datetimeFigureOut">
              <a:rPr lang="pt-PT" smtClean="0"/>
              <a:t>05/09/2022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98917-341B-4DE6-95B3-1B7604722D7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12335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1650" y="4858812"/>
            <a:ext cx="11423809" cy="1501751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1061650" y="3204786"/>
            <a:ext cx="11423809" cy="1654026"/>
          </a:xfrm>
        </p:spPr>
        <p:txBody>
          <a:bodyPr anchor="b"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60002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0005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0008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4001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30001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60017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20020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8002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B03F4-C706-4AC6-ADA2-7FEBB5491353}" type="datetimeFigureOut">
              <a:rPr lang="pt-PT" smtClean="0"/>
              <a:t>05/09/2022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98917-341B-4DE6-95B3-1B7604722D7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54935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986985" y="1944575"/>
            <a:ext cx="8777853" cy="5502919"/>
          </a:xfrm>
        </p:spPr>
        <p:txBody>
          <a:bodyPr/>
          <a:lstStyle>
            <a:lvl1pPr>
              <a:defRPr sz="3700"/>
            </a:lvl1pPr>
            <a:lvl2pPr>
              <a:defRPr sz="3100"/>
            </a:lvl2pPr>
            <a:lvl3pPr>
              <a:defRPr sz="26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9988834" y="1944575"/>
            <a:ext cx="8777853" cy="5502919"/>
          </a:xfrm>
        </p:spPr>
        <p:txBody>
          <a:bodyPr/>
          <a:lstStyle>
            <a:lvl1pPr>
              <a:defRPr sz="3700"/>
            </a:lvl1pPr>
            <a:lvl2pPr>
              <a:defRPr sz="3100"/>
            </a:lvl2pPr>
            <a:lvl3pPr>
              <a:defRPr sz="26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B03F4-C706-4AC6-ADA2-7FEBB5491353}" type="datetimeFigureOut">
              <a:rPr lang="pt-PT" smtClean="0"/>
              <a:t>05/09/2022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98917-341B-4DE6-95B3-1B7604722D7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07302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1989" y="302801"/>
            <a:ext cx="12095798" cy="1260211"/>
          </a:xfrm>
        </p:spPr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671989" y="1692533"/>
            <a:ext cx="5938235" cy="705367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600029" indent="0">
              <a:buNone/>
              <a:defRPr sz="2600" b="1"/>
            </a:lvl2pPr>
            <a:lvl3pPr marL="1200059" indent="0">
              <a:buNone/>
              <a:defRPr sz="2400" b="1"/>
            </a:lvl3pPr>
            <a:lvl4pPr marL="1800088" indent="0">
              <a:buNone/>
              <a:defRPr sz="2100" b="1"/>
            </a:lvl4pPr>
            <a:lvl5pPr marL="2400117" indent="0">
              <a:buNone/>
              <a:defRPr sz="2100" b="1"/>
            </a:lvl5pPr>
            <a:lvl6pPr marL="3000146" indent="0">
              <a:buNone/>
              <a:defRPr sz="2100" b="1"/>
            </a:lvl6pPr>
            <a:lvl7pPr marL="3600176" indent="0">
              <a:buNone/>
              <a:defRPr sz="2100" b="1"/>
            </a:lvl7pPr>
            <a:lvl8pPr marL="4200205" indent="0">
              <a:buNone/>
              <a:defRPr sz="2100" b="1"/>
            </a:lvl8pPr>
            <a:lvl9pPr marL="4800234" indent="0">
              <a:buNone/>
              <a:defRPr sz="21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71989" y="2397901"/>
            <a:ext cx="5938235" cy="4356478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827220" y="1692533"/>
            <a:ext cx="5940567" cy="705367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600029" indent="0">
              <a:buNone/>
              <a:defRPr sz="2600" b="1"/>
            </a:lvl2pPr>
            <a:lvl3pPr marL="1200059" indent="0">
              <a:buNone/>
              <a:defRPr sz="2400" b="1"/>
            </a:lvl3pPr>
            <a:lvl4pPr marL="1800088" indent="0">
              <a:buNone/>
              <a:defRPr sz="2100" b="1"/>
            </a:lvl4pPr>
            <a:lvl5pPr marL="2400117" indent="0">
              <a:buNone/>
              <a:defRPr sz="2100" b="1"/>
            </a:lvl5pPr>
            <a:lvl6pPr marL="3000146" indent="0">
              <a:buNone/>
              <a:defRPr sz="2100" b="1"/>
            </a:lvl6pPr>
            <a:lvl7pPr marL="3600176" indent="0">
              <a:buNone/>
              <a:defRPr sz="2100" b="1"/>
            </a:lvl7pPr>
            <a:lvl8pPr marL="4200205" indent="0">
              <a:buNone/>
              <a:defRPr sz="2100" b="1"/>
            </a:lvl8pPr>
            <a:lvl9pPr marL="4800234" indent="0">
              <a:buNone/>
              <a:defRPr sz="21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827220" y="2397901"/>
            <a:ext cx="5940567" cy="4356478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B03F4-C706-4AC6-ADA2-7FEBB5491353}" type="datetimeFigureOut">
              <a:rPr lang="pt-PT" smtClean="0"/>
              <a:t>05/09/2022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98917-341B-4DE6-95B3-1B7604722D7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02055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B03F4-C706-4AC6-ADA2-7FEBB5491353}" type="datetimeFigureOut">
              <a:rPr lang="pt-PT" smtClean="0"/>
              <a:t>05/09/2022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98917-341B-4DE6-95B3-1B7604722D7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50200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B03F4-C706-4AC6-ADA2-7FEBB5491353}" type="datetimeFigureOut">
              <a:rPr lang="pt-PT" smtClean="0"/>
              <a:t>05/09/2022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98917-341B-4DE6-95B3-1B7604722D7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89132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1990" y="301050"/>
            <a:ext cx="4421593" cy="1281214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254578" y="301051"/>
            <a:ext cx="7513208" cy="6453328"/>
          </a:xfrm>
        </p:spPr>
        <p:txBody>
          <a:bodyPr/>
          <a:lstStyle>
            <a:lvl1pPr>
              <a:defRPr sz="4200"/>
            </a:lvl1pPr>
            <a:lvl2pPr>
              <a:defRPr sz="3700"/>
            </a:lvl2pPr>
            <a:lvl3pPr>
              <a:defRPr sz="31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671990" y="1582265"/>
            <a:ext cx="4421593" cy="5172114"/>
          </a:xfrm>
        </p:spPr>
        <p:txBody>
          <a:bodyPr/>
          <a:lstStyle>
            <a:lvl1pPr marL="0" indent="0">
              <a:buNone/>
              <a:defRPr sz="1800"/>
            </a:lvl1pPr>
            <a:lvl2pPr marL="600029" indent="0">
              <a:buNone/>
              <a:defRPr sz="1600"/>
            </a:lvl2pPr>
            <a:lvl3pPr marL="1200059" indent="0">
              <a:buNone/>
              <a:defRPr sz="1300"/>
            </a:lvl3pPr>
            <a:lvl4pPr marL="1800088" indent="0">
              <a:buNone/>
              <a:defRPr sz="1200"/>
            </a:lvl4pPr>
            <a:lvl5pPr marL="2400117" indent="0">
              <a:buNone/>
              <a:defRPr sz="1200"/>
            </a:lvl5pPr>
            <a:lvl6pPr marL="3000146" indent="0">
              <a:buNone/>
              <a:defRPr sz="1200"/>
            </a:lvl6pPr>
            <a:lvl7pPr marL="3600176" indent="0">
              <a:buNone/>
              <a:defRPr sz="1200"/>
            </a:lvl7pPr>
            <a:lvl8pPr marL="4200205" indent="0">
              <a:buNone/>
              <a:defRPr sz="1200"/>
            </a:lvl8pPr>
            <a:lvl9pPr marL="4800234" indent="0">
              <a:buNone/>
              <a:defRPr sz="12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B03F4-C706-4AC6-ADA2-7FEBB5491353}" type="datetimeFigureOut">
              <a:rPr lang="pt-PT" smtClean="0"/>
              <a:t>05/09/2022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98917-341B-4DE6-95B3-1B7604722D7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59319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34290" y="5292884"/>
            <a:ext cx="8063865" cy="624855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2634290" y="675613"/>
            <a:ext cx="8063865" cy="4536758"/>
          </a:xfrm>
        </p:spPr>
        <p:txBody>
          <a:bodyPr/>
          <a:lstStyle>
            <a:lvl1pPr marL="0" indent="0">
              <a:buNone/>
              <a:defRPr sz="4200"/>
            </a:lvl1pPr>
            <a:lvl2pPr marL="600029" indent="0">
              <a:buNone/>
              <a:defRPr sz="3700"/>
            </a:lvl2pPr>
            <a:lvl3pPr marL="1200059" indent="0">
              <a:buNone/>
              <a:defRPr sz="3100"/>
            </a:lvl3pPr>
            <a:lvl4pPr marL="1800088" indent="0">
              <a:buNone/>
              <a:defRPr sz="2600"/>
            </a:lvl4pPr>
            <a:lvl5pPr marL="2400117" indent="0">
              <a:buNone/>
              <a:defRPr sz="2600"/>
            </a:lvl5pPr>
            <a:lvl6pPr marL="3000146" indent="0">
              <a:buNone/>
              <a:defRPr sz="2600"/>
            </a:lvl6pPr>
            <a:lvl7pPr marL="3600176" indent="0">
              <a:buNone/>
              <a:defRPr sz="2600"/>
            </a:lvl7pPr>
            <a:lvl8pPr marL="4200205" indent="0">
              <a:buNone/>
              <a:defRPr sz="2600"/>
            </a:lvl8pPr>
            <a:lvl9pPr marL="4800234" indent="0">
              <a:buNone/>
              <a:defRPr sz="26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2634290" y="5917739"/>
            <a:ext cx="8063865" cy="887398"/>
          </a:xfrm>
        </p:spPr>
        <p:txBody>
          <a:bodyPr/>
          <a:lstStyle>
            <a:lvl1pPr marL="0" indent="0">
              <a:buNone/>
              <a:defRPr sz="1800"/>
            </a:lvl1pPr>
            <a:lvl2pPr marL="600029" indent="0">
              <a:buNone/>
              <a:defRPr sz="1600"/>
            </a:lvl2pPr>
            <a:lvl3pPr marL="1200059" indent="0">
              <a:buNone/>
              <a:defRPr sz="1300"/>
            </a:lvl3pPr>
            <a:lvl4pPr marL="1800088" indent="0">
              <a:buNone/>
              <a:defRPr sz="1200"/>
            </a:lvl4pPr>
            <a:lvl5pPr marL="2400117" indent="0">
              <a:buNone/>
              <a:defRPr sz="1200"/>
            </a:lvl5pPr>
            <a:lvl6pPr marL="3000146" indent="0">
              <a:buNone/>
              <a:defRPr sz="1200"/>
            </a:lvl6pPr>
            <a:lvl7pPr marL="3600176" indent="0">
              <a:buNone/>
              <a:defRPr sz="1200"/>
            </a:lvl7pPr>
            <a:lvl8pPr marL="4200205" indent="0">
              <a:buNone/>
              <a:defRPr sz="1200"/>
            </a:lvl8pPr>
            <a:lvl9pPr marL="4800234" indent="0">
              <a:buNone/>
              <a:defRPr sz="12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B03F4-C706-4AC6-ADA2-7FEBB5491353}" type="datetimeFigureOut">
              <a:rPr lang="pt-PT" smtClean="0"/>
              <a:t>05/09/2022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98917-341B-4DE6-95B3-1B7604722D7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09937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671989" y="302801"/>
            <a:ext cx="12095798" cy="1260211"/>
          </a:xfrm>
          <a:prstGeom prst="rect">
            <a:avLst/>
          </a:prstGeom>
        </p:spPr>
        <p:txBody>
          <a:bodyPr vert="horz" lIns="120006" tIns="60003" rIns="120006" bIns="60003" rtlCol="0" anchor="ctr">
            <a:normAutofit/>
          </a:bodyPr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671989" y="1764295"/>
            <a:ext cx="12095798" cy="4990084"/>
          </a:xfrm>
          <a:prstGeom prst="rect">
            <a:avLst/>
          </a:prstGeom>
        </p:spPr>
        <p:txBody>
          <a:bodyPr vert="horz" lIns="120006" tIns="60003" rIns="120006" bIns="60003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671989" y="7008171"/>
            <a:ext cx="3135948" cy="402567"/>
          </a:xfrm>
          <a:prstGeom prst="rect">
            <a:avLst/>
          </a:prstGeom>
        </p:spPr>
        <p:txBody>
          <a:bodyPr vert="horz" lIns="120006" tIns="60003" rIns="120006" bIns="60003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6B03F4-C706-4AC6-ADA2-7FEBB5491353}" type="datetimeFigureOut">
              <a:rPr lang="pt-PT" smtClean="0"/>
              <a:t>05/09/2022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591923" y="7008171"/>
            <a:ext cx="4255929" cy="402567"/>
          </a:xfrm>
          <a:prstGeom prst="rect">
            <a:avLst/>
          </a:prstGeom>
        </p:spPr>
        <p:txBody>
          <a:bodyPr vert="horz" lIns="120006" tIns="60003" rIns="120006" bIns="60003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9631839" y="7008171"/>
            <a:ext cx="3135948" cy="402567"/>
          </a:xfrm>
          <a:prstGeom prst="rect">
            <a:avLst/>
          </a:prstGeom>
        </p:spPr>
        <p:txBody>
          <a:bodyPr vert="horz" lIns="120006" tIns="60003" rIns="120006" bIns="60003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98917-341B-4DE6-95B3-1B7604722D7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15445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00059" rtl="0" eaLnBrk="1" latinLnBrk="0" hangingPunct="1">
        <a:spcBef>
          <a:spcPct val="0"/>
        </a:spcBef>
        <a:buNone/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0022" indent="-450022" algn="l" defTabSz="1200059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75048" indent="-375018" algn="l" defTabSz="1200059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00073" indent="-300015" algn="l" defTabSz="1200059" rtl="0" eaLnBrk="1" latinLnBrk="0" hangingPunct="1">
        <a:spcBef>
          <a:spcPct val="20000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100102" indent="-300015" algn="l" defTabSz="1200059" rtl="0" eaLnBrk="1" latinLnBrk="0" hangingPunct="1">
        <a:spcBef>
          <a:spcPct val="20000"/>
        </a:spcBef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00132" indent="-300015" algn="l" defTabSz="1200059" rtl="0" eaLnBrk="1" latinLnBrk="0" hangingPunct="1">
        <a:spcBef>
          <a:spcPct val="20000"/>
        </a:spcBef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00161" indent="-300015" algn="l" defTabSz="1200059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190" indent="-300015" algn="l" defTabSz="1200059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00220" indent="-300015" algn="l" defTabSz="1200059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00249" indent="-300015" algn="l" defTabSz="1200059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120005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0029" algn="l" defTabSz="120005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059" algn="l" defTabSz="120005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00088" algn="l" defTabSz="120005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00117" algn="l" defTabSz="120005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00146" algn="l" defTabSz="120005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0176" algn="l" defTabSz="120005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00205" algn="l" defTabSz="120005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00234" algn="l" defTabSz="120005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8.png"/><Relationship Id="rId4" Type="http://schemas.openxmlformats.org/officeDocument/2006/relationships/image" Target="../media/image3.wmf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image" Target="../media/image30.png"/><Relationship Id="rId7" Type="http://schemas.openxmlformats.org/officeDocument/2006/relationships/image" Target="../media/image9.w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5.png"/><Relationship Id="rId10" Type="http://schemas.openxmlformats.org/officeDocument/2006/relationships/oleObject" Target="../embeddings/oleObject29.bin"/><Relationship Id="rId4" Type="http://schemas.openxmlformats.org/officeDocument/2006/relationships/image" Target="../media/image31.png"/><Relationship Id="rId9" Type="http://schemas.openxmlformats.org/officeDocument/2006/relationships/image" Target="../media/image10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image" Target="../media/image33.png"/><Relationship Id="rId7" Type="http://schemas.openxmlformats.org/officeDocument/2006/relationships/oleObject" Target="../embeddings/oleObject31.bin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30.bin"/><Relationship Id="rId4" Type="http://schemas.openxmlformats.org/officeDocument/2006/relationships/image" Target="../media/image5.png"/><Relationship Id="rId9" Type="http://schemas.openxmlformats.org/officeDocument/2006/relationships/oleObject" Target="../embeddings/oleObject3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7" Type="http://schemas.openxmlformats.org/officeDocument/2006/relationships/oleObject" Target="../embeddings/oleObject35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34.bin"/><Relationship Id="rId4" Type="http://schemas.openxmlformats.org/officeDocument/2006/relationships/image" Target="../media/image9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7" Type="http://schemas.openxmlformats.org/officeDocument/2006/relationships/oleObject" Target="../embeddings/oleObject38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37.bin"/><Relationship Id="rId4" Type="http://schemas.openxmlformats.org/officeDocument/2006/relationships/image" Target="../media/image9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9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oleObject" Target="../embeddings/oleObject8.bin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0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oleObject" Target="../embeddings/oleObject7.bin"/><Relationship Id="rId5" Type="http://schemas.openxmlformats.org/officeDocument/2006/relationships/image" Target="../media/image13.png"/><Relationship Id="rId10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9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image" Target="../media/image17.png"/><Relationship Id="rId7" Type="http://schemas.openxmlformats.org/officeDocument/2006/relationships/image" Target="../media/image9.w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5.png"/><Relationship Id="rId10" Type="http://schemas.openxmlformats.org/officeDocument/2006/relationships/oleObject" Target="../embeddings/oleObject11.bin"/><Relationship Id="rId4" Type="http://schemas.openxmlformats.org/officeDocument/2006/relationships/image" Target="../media/image18.png"/><Relationship Id="rId9" Type="http://schemas.openxmlformats.org/officeDocument/2006/relationships/image" Target="../media/image10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image" Target="../media/image20.png"/><Relationship Id="rId7" Type="http://schemas.openxmlformats.org/officeDocument/2006/relationships/image" Target="../media/image9.w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5.png"/><Relationship Id="rId10" Type="http://schemas.openxmlformats.org/officeDocument/2006/relationships/oleObject" Target="../embeddings/oleObject14.bin"/><Relationship Id="rId4" Type="http://schemas.openxmlformats.org/officeDocument/2006/relationships/image" Target="../media/image21.png"/><Relationship Id="rId9" Type="http://schemas.openxmlformats.org/officeDocument/2006/relationships/image" Target="../media/image10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image" Target="../media/image23.png"/><Relationship Id="rId7" Type="http://schemas.openxmlformats.org/officeDocument/2006/relationships/oleObject" Target="../embeddings/oleObject15.bin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oleObject" Target="../embeddings/oleObject17.bin"/><Relationship Id="rId5" Type="http://schemas.openxmlformats.org/officeDocument/2006/relationships/image" Target="../media/image25.png"/><Relationship Id="rId10" Type="http://schemas.openxmlformats.org/officeDocument/2006/relationships/image" Target="../media/image10.wmf"/><Relationship Id="rId4" Type="http://schemas.openxmlformats.org/officeDocument/2006/relationships/image" Target="../media/image24.png"/><Relationship Id="rId9" Type="http://schemas.openxmlformats.org/officeDocument/2006/relationships/oleObject" Target="../embeddings/oleObject16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image" Target="../media/image5.png"/><Relationship Id="rId7" Type="http://schemas.openxmlformats.org/officeDocument/2006/relationships/image" Target="../media/image10.w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9.wmf"/><Relationship Id="rId4" Type="http://schemas.openxmlformats.org/officeDocument/2006/relationships/oleObject" Target="../embeddings/oleObject18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3" Type="http://schemas.openxmlformats.org/officeDocument/2006/relationships/image" Target="../media/image5.png"/><Relationship Id="rId7" Type="http://schemas.openxmlformats.org/officeDocument/2006/relationships/image" Target="../media/image10.w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9.wmf"/><Relationship Id="rId4" Type="http://schemas.openxmlformats.org/officeDocument/2006/relationships/oleObject" Target="../embeddings/oleObject21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image" Target="../media/image5.png"/><Relationship Id="rId7" Type="http://schemas.openxmlformats.org/officeDocument/2006/relationships/image" Target="../media/image10.w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9.wmf"/><Relationship Id="rId4" Type="http://schemas.openxmlformats.org/officeDocument/2006/relationships/oleObject" Target="../embeddings/oleObject2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49"/>
            <a:ext cx="13441285" cy="7560414"/>
          </a:xfrm>
          <a:prstGeom prst="rect">
            <a:avLst/>
          </a:prstGeom>
        </p:spPr>
      </p:pic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ADB9FE50-41D3-8DD7-61B7-51CD74ECE8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777738"/>
              </p:ext>
            </p:extLst>
          </p:nvPr>
        </p:nvGraphicFramePr>
        <p:xfrm>
          <a:off x="5207719" y="5292799"/>
          <a:ext cx="3816424" cy="20882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757080" imgH="966960" progId="PBrush">
                  <p:embed/>
                </p:oleObj>
              </mc:Choice>
              <mc:Fallback>
                <p:oleObj name="Bitmap Image" r:id="rId3" imgW="757080" imgH="96696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07719" y="5292799"/>
                        <a:ext cx="3816424" cy="20882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391C793D-18E3-A6E3-AF45-EF495256FC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8783389"/>
              </p:ext>
            </p:extLst>
          </p:nvPr>
        </p:nvGraphicFramePr>
        <p:xfrm>
          <a:off x="2543423" y="1260351"/>
          <a:ext cx="7272808" cy="2720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1571760" imgH="2000160" progId="PBrush">
                  <p:embed/>
                </p:oleObj>
              </mc:Choice>
              <mc:Fallback>
                <p:oleObj name="Bitmap Image" r:id="rId5" imgW="1571760" imgH="200016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43423" y="1260351"/>
                        <a:ext cx="7272808" cy="27203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E09A4E3B-81F9-5848-8134-54C40CB5714C}"/>
              </a:ext>
            </a:extLst>
          </p:cNvPr>
          <p:cNvSpPr txBox="1"/>
          <p:nvPr/>
        </p:nvSpPr>
        <p:spPr>
          <a:xfrm>
            <a:off x="3717210" y="1980431"/>
            <a:ext cx="679744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161 European Study Groups with Industry (ESGI)</a:t>
            </a:r>
            <a:endParaRPr lang="pt-PT" sz="4400" dirty="0">
              <a:solidFill>
                <a:schemeClr val="bg1"/>
              </a:solidFill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F4975C7A-6906-F708-30D8-D15DA4720234}"/>
              </a:ext>
            </a:extLst>
          </p:cNvPr>
          <p:cNvSpPr/>
          <p:nvPr/>
        </p:nvSpPr>
        <p:spPr>
          <a:xfrm>
            <a:off x="-1" y="0"/>
            <a:ext cx="13439776" cy="126035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051BF7F6-B588-D0CD-00E9-0415DCF523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199" y="179347"/>
            <a:ext cx="1409710" cy="90165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1B14D0C-6F8D-AB02-6A72-4924017B0C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0994" y="309663"/>
            <a:ext cx="3231128" cy="72008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1D09D44-E284-153D-E5E8-59306A54EC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40367" y="338636"/>
            <a:ext cx="1409710" cy="72008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A222A0B1-008A-92E3-D19B-9C2B9EF5E9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84997" y="144512"/>
            <a:ext cx="1904451" cy="110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80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99CC472-DFAB-FBEB-FEF1-4CF4DFDDD797}"/>
              </a:ext>
            </a:extLst>
          </p:cNvPr>
          <p:cNvSpPr txBox="1"/>
          <p:nvPr/>
        </p:nvSpPr>
        <p:spPr>
          <a:xfrm>
            <a:off x="2852274" y="411979"/>
            <a:ext cx="936104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Disponibilidade depende fundamentalmente de:</a:t>
            </a:r>
          </a:p>
          <a:p>
            <a:pPr marL="342900" indent="-342900">
              <a:buFont typeface="+mj-lt"/>
              <a:buAutoNum type="arabicPeriod"/>
            </a:pP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Frequência de avarias – Fiabilidade;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Tempo de reparação das avarias (bens reparáveis) – Manutibilidade;</a:t>
            </a:r>
          </a:p>
          <a:p>
            <a:pPr marL="342900" indent="-342900">
              <a:buFont typeface="+mj-lt"/>
              <a:buAutoNum type="arabicPeriod" startAt="3"/>
            </a:pP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Tipo e frequência de intervenções – Estratégia de manutenção;</a:t>
            </a:r>
          </a:p>
          <a:p>
            <a:pPr marL="342900" indent="-342900">
              <a:buFont typeface="+mj-lt"/>
              <a:buAutoNum type="arabicPeriod" startAt="4"/>
            </a:pP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Quantidade e qualidade dos meios administrativos e logísticos.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365458" y="3021604"/>
            <a:ext cx="5706641" cy="1962840"/>
            <a:chOff x="1373110" y="3343257"/>
            <a:chExt cx="5706641" cy="1962840"/>
          </a:xfrm>
        </p:grpSpPr>
        <p:grpSp>
          <p:nvGrpSpPr>
            <p:cNvPr id="3" name="Agrupar 2">
              <a:extLst>
                <a:ext uri="{FF2B5EF4-FFF2-40B4-BE49-F238E27FC236}">
                  <a16:creationId xmlns:a16="http://schemas.microsoft.com/office/drawing/2014/main" id="{32626D9B-86C3-0E62-0C02-036F66FFB6BB}"/>
                </a:ext>
              </a:extLst>
            </p:cNvPr>
            <p:cNvGrpSpPr/>
            <p:nvPr/>
          </p:nvGrpSpPr>
          <p:grpSpPr>
            <a:xfrm>
              <a:off x="1373110" y="3343257"/>
              <a:ext cx="5706641" cy="1962840"/>
              <a:chOff x="751230" y="4716778"/>
              <a:chExt cx="4390199" cy="2194890"/>
            </a:xfrm>
          </p:grpSpPr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ADA72A3A-5254-9BFD-C048-D7A6C433AB75}"/>
                  </a:ext>
                </a:extLst>
              </p:cNvPr>
              <p:cNvSpPr txBox="1"/>
              <p:nvPr/>
            </p:nvSpPr>
            <p:spPr>
              <a:xfrm>
                <a:off x="751230" y="4716778"/>
                <a:ext cx="409936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PT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lanOT-Bold" pitchFamily="34" charset="0"/>
                  </a:rPr>
                  <a:t>Disponibilidade Intrínseca (1, 2)</a:t>
                </a:r>
              </a:p>
            </p:txBody>
          </p:sp>
          <p:sp>
            <p:nvSpPr>
              <p:cNvPr id="5" name="CaixaDeTexto 4">
                <a:extLst>
                  <a:ext uri="{FF2B5EF4-FFF2-40B4-BE49-F238E27FC236}">
                    <a16:creationId xmlns:a16="http://schemas.microsoft.com/office/drawing/2014/main" id="{4EE8F03E-9890-6044-CAFB-95030CEE19DE}"/>
                  </a:ext>
                </a:extLst>
              </p:cNvPr>
              <p:cNvSpPr txBox="1"/>
              <p:nvPr/>
            </p:nvSpPr>
            <p:spPr>
              <a:xfrm>
                <a:off x="1042069" y="6120094"/>
                <a:ext cx="4099360" cy="7915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PT" sz="20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lanOT-NewsItalic" pitchFamily="34" charset="0"/>
                  </a:rPr>
                  <a:t>MTTF: </a:t>
                </a:r>
                <a:r>
                  <a:rPr lang="pt-PT" sz="2000" i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lanOT-NewsItalic" pitchFamily="34" charset="0"/>
                  </a:rPr>
                  <a:t>Mean</a:t>
                </a:r>
                <a:r>
                  <a:rPr lang="pt-PT" sz="20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lanOT-NewsItalic" pitchFamily="34" charset="0"/>
                  </a:rPr>
                  <a:t> Time to </a:t>
                </a:r>
                <a:r>
                  <a:rPr lang="pt-PT" sz="2000" i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lanOT-NewsItalic" pitchFamily="34" charset="0"/>
                  </a:rPr>
                  <a:t>Failure</a:t>
                </a:r>
                <a:endParaRPr lang="pt-PT" sz="20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lanOT-NewsItalic" pitchFamily="34" charset="0"/>
                </a:endParaRPr>
              </a:p>
              <a:p>
                <a:r>
                  <a:rPr lang="pt-PT" sz="20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lanOT-NewsItalic" pitchFamily="34" charset="0"/>
                  </a:rPr>
                  <a:t>MTTR: </a:t>
                </a:r>
                <a:r>
                  <a:rPr lang="pt-PT" sz="2000" i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lanOT-NewsItalic" pitchFamily="34" charset="0"/>
                  </a:rPr>
                  <a:t>Mean</a:t>
                </a:r>
                <a:r>
                  <a:rPr lang="pt-PT" sz="20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lanOT-NewsItalic" pitchFamily="34" charset="0"/>
                  </a:rPr>
                  <a:t> Time to </a:t>
                </a:r>
                <a:r>
                  <a:rPr lang="pt-PT" sz="2000" i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lanOT-NewsItalic" pitchFamily="34" charset="0"/>
                  </a:rPr>
                  <a:t>Repair</a:t>
                </a:r>
                <a:r>
                  <a:rPr lang="pt-PT" sz="20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lanOT-NewsItalic" pitchFamily="34" charset="0"/>
                  </a:rPr>
                  <a:t> </a:t>
                </a:r>
              </a:p>
            </p:txBody>
          </p:sp>
        </p:grpSp>
        <p:pic>
          <p:nvPicPr>
            <p:cNvPr id="2050" name="Picture 2" descr="C:\trabalhos\wikibuild\wiki service\lmate22\formula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9110" y="3667310"/>
              <a:ext cx="3266845" cy="1076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8008379" y="3016017"/>
            <a:ext cx="5457175" cy="1953766"/>
            <a:chOff x="8016031" y="3337670"/>
            <a:chExt cx="5457175" cy="1953766"/>
          </a:xfrm>
        </p:grpSpPr>
        <p:grpSp>
          <p:nvGrpSpPr>
            <p:cNvPr id="13" name="Agrupar 12">
              <a:extLst>
                <a:ext uri="{FF2B5EF4-FFF2-40B4-BE49-F238E27FC236}">
                  <a16:creationId xmlns:a16="http://schemas.microsoft.com/office/drawing/2014/main" id="{A14FBCF2-C4C3-5C7C-2220-A74B52735AD8}"/>
                </a:ext>
              </a:extLst>
            </p:cNvPr>
            <p:cNvGrpSpPr/>
            <p:nvPr/>
          </p:nvGrpSpPr>
          <p:grpSpPr>
            <a:xfrm>
              <a:off x="8016031" y="3337670"/>
              <a:ext cx="5457175" cy="1953766"/>
              <a:chOff x="3982657" y="4681028"/>
              <a:chExt cx="3687244" cy="2030514"/>
            </a:xfrm>
          </p:grpSpPr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1019F54D-7853-2CCB-59C7-A40E028FFE0C}"/>
                  </a:ext>
                </a:extLst>
              </p:cNvPr>
              <p:cNvSpPr txBox="1"/>
              <p:nvPr/>
            </p:nvSpPr>
            <p:spPr>
              <a:xfrm>
                <a:off x="3982657" y="4681028"/>
                <a:ext cx="3625034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PT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lanOT-Bold" pitchFamily="34" charset="0"/>
                  </a:rPr>
                  <a:t>Disponibilidade Realizada (1, 2, 3) </a:t>
                </a:r>
              </a:p>
            </p:txBody>
          </p:sp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B8122662-D777-6F2A-B1DA-4F1BC58CE54C}"/>
                  </a:ext>
                </a:extLst>
              </p:cNvPr>
              <p:cNvSpPr txBox="1"/>
              <p:nvPr/>
            </p:nvSpPr>
            <p:spPr>
              <a:xfrm>
                <a:off x="4044866" y="5975849"/>
                <a:ext cx="3625035" cy="7356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PT" sz="20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lanOT-NewsItalic" pitchFamily="34" charset="0"/>
                  </a:rPr>
                  <a:t>MTTM: </a:t>
                </a:r>
                <a:r>
                  <a:rPr lang="pt-PT" sz="2000" i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lanOT-NewsItalic" pitchFamily="34" charset="0"/>
                  </a:rPr>
                  <a:t>Mean</a:t>
                </a:r>
                <a:r>
                  <a:rPr lang="pt-PT" sz="20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lanOT-NewsItalic" pitchFamily="34" charset="0"/>
                  </a:rPr>
                  <a:t> Time to </a:t>
                </a:r>
                <a:r>
                  <a:rPr lang="pt-PT" sz="2000" i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lanOT-NewsItalic" pitchFamily="34" charset="0"/>
                  </a:rPr>
                  <a:t>Maintenance</a:t>
                </a:r>
                <a:endParaRPr lang="pt-PT" sz="20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lanOT-NewsItalic" pitchFamily="34" charset="0"/>
                </a:endParaRPr>
              </a:p>
              <a:p>
                <a:r>
                  <a:rPr lang="pt-PT" sz="20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lanOT-NewsItalic" pitchFamily="34" charset="0"/>
                  </a:rPr>
                  <a:t>MTTR: </a:t>
                </a:r>
                <a:r>
                  <a:rPr lang="pt-PT" sz="2000" i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lanOT-NewsItalic" pitchFamily="34" charset="0"/>
                  </a:rPr>
                  <a:t>Mean</a:t>
                </a:r>
                <a:r>
                  <a:rPr lang="pt-PT" sz="20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lanOT-NewsItalic" pitchFamily="34" charset="0"/>
                  </a:rPr>
                  <a:t> Time to </a:t>
                </a:r>
                <a:r>
                  <a:rPr lang="pt-PT" sz="2000" i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lanOT-NewsItalic" pitchFamily="34" charset="0"/>
                  </a:rPr>
                  <a:t>Repair</a:t>
                </a:r>
                <a:r>
                  <a:rPr lang="pt-PT" sz="20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lanOT-NewsItalic" pitchFamily="34" charset="0"/>
                  </a:rPr>
                  <a:t> </a:t>
                </a:r>
              </a:p>
            </p:txBody>
          </p:sp>
        </p:grpSp>
        <p:pic>
          <p:nvPicPr>
            <p:cNvPr id="20" name="Picture 3" descr="C:\trabalhos\wikibuild\wiki service\lmate22\formula 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4550" y="3667310"/>
              <a:ext cx="3848396" cy="1059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3903923" y="5247035"/>
            <a:ext cx="7253536" cy="1950464"/>
            <a:chOff x="3911575" y="5568688"/>
            <a:chExt cx="7253536" cy="1950464"/>
          </a:xfrm>
        </p:grpSpPr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id="{015C9CCE-89DC-6AF8-4F88-0F55E9DFC1F1}"/>
                </a:ext>
              </a:extLst>
            </p:cNvPr>
            <p:cNvGrpSpPr/>
            <p:nvPr/>
          </p:nvGrpSpPr>
          <p:grpSpPr>
            <a:xfrm>
              <a:off x="3911575" y="5568688"/>
              <a:ext cx="7253536" cy="1950464"/>
              <a:chOff x="9297251" y="4676381"/>
              <a:chExt cx="4350156" cy="2253124"/>
            </a:xfrm>
          </p:grpSpPr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FE6F9271-410B-CAC7-D2CF-EDEC6535C261}"/>
                  </a:ext>
                </a:extLst>
              </p:cNvPr>
              <p:cNvSpPr txBox="1"/>
              <p:nvPr/>
            </p:nvSpPr>
            <p:spPr>
              <a:xfrm>
                <a:off x="9297251" y="4676381"/>
                <a:ext cx="3915782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pt-PT"/>
                </a:defPPr>
                <a:lvl1pPr>
                  <a:defRPr b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defRPr>
                </a:lvl1pPr>
              </a:lstStyle>
              <a:p>
                <a:pPr algn="ctr"/>
                <a:r>
                  <a:rPr lang="pt-PT" b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lanOT-Bold" pitchFamily="34" charset="0"/>
                    <a:ea typeface="+mn-ea"/>
                  </a:rPr>
                  <a:t>Disponibilidade Operacional (1, 2, 3, 4)</a:t>
                </a:r>
              </a:p>
            </p:txBody>
          </p:sp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FCBFE284-1C21-F339-444C-3C4656C9AE8D}"/>
                  </a:ext>
                </a:extLst>
              </p:cNvPr>
              <p:cNvSpPr txBox="1"/>
              <p:nvPr/>
            </p:nvSpPr>
            <p:spPr>
              <a:xfrm>
                <a:off x="9731625" y="6111774"/>
                <a:ext cx="3915782" cy="8177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PT" sz="20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lanOT-NewsItalic" pitchFamily="34" charset="0"/>
                  </a:rPr>
                  <a:t>MUT: </a:t>
                </a:r>
                <a:r>
                  <a:rPr lang="pt-PT" sz="2000" i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lanOT-NewsItalic" pitchFamily="34" charset="0"/>
                  </a:rPr>
                  <a:t>Mean</a:t>
                </a:r>
                <a:r>
                  <a:rPr lang="pt-PT" sz="20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lanOT-NewsItalic" pitchFamily="34" charset="0"/>
                  </a:rPr>
                  <a:t> </a:t>
                </a:r>
                <a:r>
                  <a:rPr lang="pt-PT" sz="2000" i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lanOT-NewsItalic" pitchFamily="34" charset="0"/>
                  </a:rPr>
                  <a:t>Up</a:t>
                </a:r>
                <a:r>
                  <a:rPr lang="pt-PT" sz="20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lanOT-NewsItalic" pitchFamily="34" charset="0"/>
                  </a:rPr>
                  <a:t> Time</a:t>
                </a:r>
              </a:p>
              <a:p>
                <a:r>
                  <a:rPr lang="pt-PT" sz="20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lanOT-NewsItalic" pitchFamily="34" charset="0"/>
                  </a:rPr>
                  <a:t>MDT: </a:t>
                </a:r>
                <a:r>
                  <a:rPr lang="pt-PT" sz="2000" i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lanOT-NewsItalic" pitchFamily="34" charset="0"/>
                  </a:rPr>
                  <a:t>Mean</a:t>
                </a:r>
                <a:r>
                  <a:rPr lang="pt-PT" sz="20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lanOT-NewsItalic" pitchFamily="34" charset="0"/>
                  </a:rPr>
                  <a:t> </a:t>
                </a:r>
                <a:r>
                  <a:rPr lang="pt-PT" sz="2000" i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lanOT-NewsItalic" pitchFamily="34" charset="0"/>
                  </a:rPr>
                  <a:t>Down</a:t>
                </a:r>
                <a:r>
                  <a:rPr lang="pt-PT" sz="20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lanOT-NewsItalic" pitchFamily="34" charset="0"/>
                  </a:rPr>
                  <a:t> Time </a:t>
                </a:r>
              </a:p>
            </p:txBody>
          </p:sp>
        </p:grpSp>
        <p:pic>
          <p:nvPicPr>
            <p:cNvPr id="2052" name="Picture 4" descr="C:\trabalhos\wikibuild\wiki service\lmate22\formula 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6110" y="5926592"/>
              <a:ext cx="3024336" cy="1004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Imagem 13">
            <a:extLst>
              <a:ext uri="{FF2B5EF4-FFF2-40B4-BE49-F238E27FC236}">
                <a16:creationId xmlns:a16="http://schemas.microsoft.com/office/drawing/2014/main" id="{6C69C2F2-D15F-601E-0414-58A071ADFB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1"/>
            <a:ext cx="2304253" cy="1473809"/>
          </a:xfrm>
          <a:prstGeom prst="rect">
            <a:avLst/>
          </a:prstGeom>
        </p:spPr>
      </p:pic>
      <p:graphicFrame>
        <p:nvGraphicFramePr>
          <p:cNvPr id="18" name="Objeto 17">
            <a:extLst>
              <a:ext uri="{FF2B5EF4-FFF2-40B4-BE49-F238E27FC236}">
                <a16:creationId xmlns:a16="http://schemas.microsoft.com/office/drawing/2014/main" id="{B6348FE0-4341-C847-47AD-2805EEBA8A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1262649"/>
              </p:ext>
            </p:extLst>
          </p:nvPr>
        </p:nvGraphicFramePr>
        <p:xfrm>
          <a:off x="319988" y="5292800"/>
          <a:ext cx="1359338" cy="1171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324000" imgH="219240" progId="PBrush">
                  <p:embed/>
                </p:oleObj>
              </mc:Choice>
              <mc:Fallback>
                <p:oleObj name="Bitmap Image" r:id="rId6" imgW="324000" imgH="219240" progId="PBrush">
                  <p:embed/>
                  <p:pic>
                    <p:nvPicPr>
                      <p:cNvPr id="14" name="Objeto 13">
                        <a:extLst>
                          <a:ext uri="{FF2B5EF4-FFF2-40B4-BE49-F238E27FC236}">
                            <a16:creationId xmlns:a16="http://schemas.microsoft.com/office/drawing/2014/main" id="{FAF72FAF-1786-5DB2-A117-98DBF281BE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9988" y="5292800"/>
                        <a:ext cx="1359338" cy="11718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to 20">
            <a:extLst>
              <a:ext uri="{FF2B5EF4-FFF2-40B4-BE49-F238E27FC236}">
                <a16:creationId xmlns:a16="http://schemas.microsoft.com/office/drawing/2014/main" id="{06CDEFF7-01F0-6985-C6CA-2319C43F99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1311281"/>
              </p:ext>
            </p:extLst>
          </p:nvPr>
        </p:nvGraphicFramePr>
        <p:xfrm>
          <a:off x="65317" y="5939222"/>
          <a:ext cx="1811761" cy="1050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8" imgW="1338120" imgH="776160" progId="PBrush">
                  <p:embed/>
                </p:oleObj>
              </mc:Choice>
              <mc:Fallback>
                <p:oleObj name="Bitmap Image" r:id="rId8" imgW="1338120" imgH="776160" progId="PBrush">
                  <p:embed/>
                  <p:pic>
                    <p:nvPicPr>
                      <p:cNvPr id="27" name="Objeto 26">
                        <a:extLst>
                          <a:ext uri="{FF2B5EF4-FFF2-40B4-BE49-F238E27FC236}">
                            <a16:creationId xmlns:a16="http://schemas.microsoft.com/office/drawing/2014/main" id="{306C4204-8C60-E97D-82F7-52A5B3A23F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5317" y="5939222"/>
                        <a:ext cx="1811761" cy="10509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to 22">
            <a:extLst>
              <a:ext uri="{FF2B5EF4-FFF2-40B4-BE49-F238E27FC236}">
                <a16:creationId xmlns:a16="http://schemas.microsoft.com/office/drawing/2014/main" id="{D651F96B-4027-D39F-31F1-F213D3E681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2454742"/>
              </p:ext>
            </p:extLst>
          </p:nvPr>
        </p:nvGraphicFramePr>
        <p:xfrm>
          <a:off x="65316" y="6948983"/>
          <a:ext cx="1758025" cy="4800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0" imgW="324000" imgH="219240" progId="PBrush">
                  <p:embed/>
                </p:oleObj>
              </mc:Choice>
              <mc:Fallback>
                <p:oleObj name="Bitmap Image" r:id="rId10" imgW="324000" imgH="219240" progId="PBrush">
                  <p:embed/>
                  <p:pic>
                    <p:nvPicPr>
                      <p:cNvPr id="29" name="Objeto 28">
                        <a:extLst>
                          <a:ext uri="{FF2B5EF4-FFF2-40B4-BE49-F238E27FC236}">
                            <a16:creationId xmlns:a16="http://schemas.microsoft.com/office/drawing/2014/main" id="{2B36C734-3A06-16D2-79FD-875FC90AAC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5316" y="6948983"/>
                        <a:ext cx="1758025" cy="4800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4043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3D2C1E56-C925-BB08-06BD-C8D6419BDD93}"/>
              </a:ext>
            </a:extLst>
          </p:cNvPr>
          <p:cNvSpPr txBox="1"/>
          <p:nvPr/>
        </p:nvSpPr>
        <p:spPr>
          <a:xfrm>
            <a:off x="236015" y="1681604"/>
            <a:ext cx="597981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Distribuições estatísticas mais comuns em fiabilidade: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Função de </a:t>
            </a:r>
            <a:r>
              <a:rPr lang="pt-PT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Weibull</a:t>
            </a:r>
            <a:endParaRPr lang="pt-PT" i="1" dirty="0">
              <a:solidFill>
                <a:schemeClr val="tx1">
                  <a:lumMod val="50000"/>
                  <a:lumOff val="50000"/>
                </a:schemeClr>
              </a:solidFill>
              <a:latin typeface="ClanOT-Bold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Função Exponencial Negativa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Função Normal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Função Normal Logarítmica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…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F94F1A4-0F79-415E-AC3B-79BBFF70BED3}"/>
              </a:ext>
            </a:extLst>
          </p:cNvPr>
          <p:cNvSpPr txBox="1"/>
          <p:nvPr/>
        </p:nvSpPr>
        <p:spPr>
          <a:xfrm>
            <a:off x="2615431" y="172354"/>
            <a:ext cx="107291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b="1" i="0" dirty="0">
                <a:solidFill>
                  <a:srgbClr val="C00000"/>
                </a:solidFill>
                <a:effectLst/>
                <a:latin typeface="ClanOT-Black" pitchFamily="34" charset="0"/>
              </a:rPr>
              <a:t>FACTO!</a:t>
            </a:r>
            <a:endParaRPr lang="pt-PT" b="1" dirty="0">
              <a:solidFill>
                <a:srgbClr val="C00000"/>
              </a:solidFill>
              <a:latin typeface="ClanOT-Black" pitchFamily="34" charset="0"/>
            </a:endParaRPr>
          </a:p>
          <a:p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Uma única distribuição estatística não se adequa a todas as circunstâncias que descrevam a vida de um componente. As falhas “concorrem” entre si.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503863" y="1681604"/>
            <a:ext cx="6599672" cy="2287829"/>
            <a:chOff x="6816959" y="1681604"/>
            <a:chExt cx="6599672" cy="2287829"/>
          </a:xfrm>
        </p:grpSpPr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28457BF7-0E95-6887-48CE-658A521FBA11}"/>
                </a:ext>
              </a:extLst>
            </p:cNvPr>
            <p:cNvSpPr txBox="1"/>
            <p:nvPr/>
          </p:nvSpPr>
          <p:spPr>
            <a:xfrm>
              <a:off x="6816959" y="1681604"/>
              <a:ext cx="659967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/>
              <a:r>
                <a:rPr lang="pt-PT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lanOT-Bold" pitchFamily="34" charset="0"/>
                </a:rPr>
                <a:t>Função Densidade de Probabilidade:</a:t>
              </a:r>
            </a:p>
            <a:p>
              <a:pPr lvl="1"/>
              <a:r>
                <a:rPr lang="pt-PT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lanOT-Bold" pitchFamily="34" charset="0"/>
                </a:rPr>
                <a:t>Distribuição de </a:t>
              </a:r>
              <a:r>
                <a:rPr lang="pt-PT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lanOT-Bold" pitchFamily="34" charset="0"/>
                </a:rPr>
                <a:t>Weibull </a:t>
              </a:r>
              <a:r>
                <a:rPr lang="pt-PT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lanOT-Bold" pitchFamily="34" charset="0"/>
                </a:rPr>
                <a:t>triparamétrica</a:t>
              </a:r>
            </a:p>
          </p:txBody>
        </p:sp>
        <p:pic>
          <p:nvPicPr>
            <p:cNvPr id="3076" name="Picture 4" descr="C:\trabalhos\wikibuild\wiki service\lmate22\formula 4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1993" y="2844527"/>
              <a:ext cx="4548534" cy="1124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2183383" y="4162767"/>
            <a:ext cx="10585175" cy="3294988"/>
            <a:chOff x="2183383" y="4162767"/>
            <a:chExt cx="10585175" cy="3294988"/>
          </a:xfrm>
        </p:grpSpPr>
        <p:grpSp>
          <p:nvGrpSpPr>
            <p:cNvPr id="6" name="Group 5"/>
            <p:cNvGrpSpPr/>
            <p:nvPr/>
          </p:nvGrpSpPr>
          <p:grpSpPr>
            <a:xfrm>
              <a:off x="2183383" y="4162767"/>
              <a:ext cx="10585175" cy="3294988"/>
              <a:chOff x="2183383" y="4162767"/>
              <a:chExt cx="10585175" cy="3294988"/>
            </a:xfrm>
          </p:grpSpPr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CA34E975-A64E-2440-6BB3-8576E725FCF9}"/>
                  </a:ext>
                </a:extLst>
              </p:cNvPr>
              <p:cNvSpPr txBox="1"/>
              <p:nvPr/>
            </p:nvSpPr>
            <p:spPr>
              <a:xfrm>
                <a:off x="7151935" y="5032347"/>
                <a:ext cx="5616623" cy="14465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pt-PT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lanOT-Bold" pitchFamily="34" charset="0"/>
                  </a:rPr>
                  <a:t>F(t) probabilidade de falha</a:t>
                </a:r>
              </a:p>
              <a:p>
                <a:pPr algn="just"/>
                <a:r>
                  <a:rPr lang="pt-PT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lanOT-Bold" pitchFamily="34" charset="0"/>
                  </a:rPr>
                  <a:t>    (área riscada)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pt-PT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lanOT-Bold" pitchFamily="34" charset="0"/>
                  </a:rPr>
                  <a:t>R(t) probabilidade de sobrevivência  </a:t>
                </a:r>
                <a:r>
                  <a:rPr lang="pt-PT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lanOT-Bold" pitchFamily="34" charset="0"/>
                  </a:rPr>
                  <a:t>(área em branco)</a:t>
                </a:r>
                <a:endParaRPr lang="pt-PT" sz="1600" dirty="0">
                  <a:solidFill>
                    <a:srgbClr val="0070C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077" name="Picture 5" descr="C:\trabalhos\wikibuild\wiki service\lmate22\grafico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83383" y="4162767"/>
                <a:ext cx="5272712" cy="3294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EB49CBA2-DBD2-26F1-26FC-28D17463BB43}"/>
                </a:ext>
              </a:extLst>
            </p:cNvPr>
            <p:cNvSpPr txBox="1"/>
            <p:nvPr/>
          </p:nvSpPr>
          <p:spPr>
            <a:xfrm>
              <a:off x="2471415" y="4212679"/>
              <a:ext cx="489654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/>
              <a:r>
                <a:rPr lang="pt-PT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lanOT-Black" pitchFamily="34" charset="0"/>
                </a:rPr>
                <a:t>Exemplo: </a:t>
              </a:r>
            </a:p>
            <a:p>
              <a:pPr lvl="1"/>
              <a:r>
                <a:rPr lang="pt-PT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lanOT-NewsItalic" pitchFamily="34" charset="0"/>
                </a:rPr>
                <a:t>Normal Logarítmica</a:t>
              </a:r>
              <a:endParaRPr lang="pt-PT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lanOT-NewsItalic" pitchFamily="34" charset="0"/>
              </a:endParaRPr>
            </a:p>
          </p:txBody>
        </p:sp>
      </p:grpSp>
      <p:pic>
        <p:nvPicPr>
          <p:cNvPr id="10" name="Imagem 9">
            <a:extLst>
              <a:ext uri="{FF2B5EF4-FFF2-40B4-BE49-F238E27FC236}">
                <a16:creationId xmlns:a16="http://schemas.microsoft.com/office/drawing/2014/main" id="{6ECD91AD-2432-B618-C103-FF9807E204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"/>
            <a:ext cx="2304253" cy="1473809"/>
          </a:xfrm>
          <a:prstGeom prst="rect">
            <a:avLst/>
          </a:prstGeom>
        </p:spPr>
      </p:pic>
      <p:graphicFrame>
        <p:nvGraphicFramePr>
          <p:cNvPr id="12" name="Objeto 11">
            <a:extLst>
              <a:ext uri="{FF2B5EF4-FFF2-40B4-BE49-F238E27FC236}">
                <a16:creationId xmlns:a16="http://schemas.microsoft.com/office/drawing/2014/main" id="{25740022-1ABF-8DA4-4060-D94A48799C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1262649"/>
              </p:ext>
            </p:extLst>
          </p:nvPr>
        </p:nvGraphicFramePr>
        <p:xfrm>
          <a:off x="319988" y="5292800"/>
          <a:ext cx="1359338" cy="1171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324000" imgH="219240" progId="PBrush">
                  <p:embed/>
                </p:oleObj>
              </mc:Choice>
              <mc:Fallback>
                <p:oleObj name="Bitmap Image" r:id="rId5" imgW="324000" imgH="219240" progId="PBrush">
                  <p:embed/>
                  <p:pic>
                    <p:nvPicPr>
                      <p:cNvPr id="14" name="Objeto 13">
                        <a:extLst>
                          <a:ext uri="{FF2B5EF4-FFF2-40B4-BE49-F238E27FC236}">
                            <a16:creationId xmlns:a16="http://schemas.microsoft.com/office/drawing/2014/main" id="{FAF72FAF-1786-5DB2-A117-98DBF281BE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9988" y="5292800"/>
                        <a:ext cx="1359338" cy="11718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to 13">
            <a:extLst>
              <a:ext uri="{FF2B5EF4-FFF2-40B4-BE49-F238E27FC236}">
                <a16:creationId xmlns:a16="http://schemas.microsoft.com/office/drawing/2014/main" id="{B2BC0888-5C23-95F8-6C0F-8CDA9AE6D0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1311281"/>
              </p:ext>
            </p:extLst>
          </p:nvPr>
        </p:nvGraphicFramePr>
        <p:xfrm>
          <a:off x="65317" y="5939222"/>
          <a:ext cx="1811761" cy="1050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7" imgW="1338120" imgH="776160" progId="PBrush">
                  <p:embed/>
                </p:oleObj>
              </mc:Choice>
              <mc:Fallback>
                <p:oleObj name="Bitmap Image" r:id="rId7" imgW="1338120" imgH="776160" progId="PBrush">
                  <p:embed/>
                  <p:pic>
                    <p:nvPicPr>
                      <p:cNvPr id="27" name="Objeto 26">
                        <a:extLst>
                          <a:ext uri="{FF2B5EF4-FFF2-40B4-BE49-F238E27FC236}">
                            <a16:creationId xmlns:a16="http://schemas.microsoft.com/office/drawing/2014/main" id="{306C4204-8C60-E97D-82F7-52A5B3A23F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5317" y="5939222"/>
                        <a:ext cx="1811761" cy="10509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to 16">
            <a:extLst>
              <a:ext uri="{FF2B5EF4-FFF2-40B4-BE49-F238E27FC236}">
                <a16:creationId xmlns:a16="http://schemas.microsoft.com/office/drawing/2014/main" id="{08FC9472-EC5F-6102-6806-C79CE65F35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2454742"/>
              </p:ext>
            </p:extLst>
          </p:nvPr>
        </p:nvGraphicFramePr>
        <p:xfrm>
          <a:off x="65316" y="6948983"/>
          <a:ext cx="1758025" cy="4800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9" imgW="324000" imgH="219240" progId="PBrush">
                  <p:embed/>
                </p:oleObj>
              </mc:Choice>
              <mc:Fallback>
                <p:oleObj name="Bitmap Image" r:id="rId9" imgW="324000" imgH="219240" progId="PBrush">
                  <p:embed/>
                  <p:pic>
                    <p:nvPicPr>
                      <p:cNvPr id="29" name="Objeto 28">
                        <a:extLst>
                          <a:ext uri="{FF2B5EF4-FFF2-40B4-BE49-F238E27FC236}">
                            <a16:creationId xmlns:a16="http://schemas.microsoft.com/office/drawing/2014/main" id="{2B36C734-3A06-16D2-79FD-875FC90AAC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316" y="6948983"/>
                        <a:ext cx="1758025" cy="4800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1793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ABB14958-4374-52BC-A8E0-8683C895A79B}"/>
              </a:ext>
            </a:extLst>
          </p:cNvPr>
          <p:cNvSpPr txBox="1"/>
          <p:nvPr/>
        </p:nvSpPr>
        <p:spPr>
          <a:xfrm>
            <a:off x="1823341" y="1130965"/>
            <a:ext cx="1132352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just">
              <a:tabLst>
                <a:tab pos="898525" algn="l"/>
              </a:tabLst>
            </a:pP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1. Com base nos três (3) MDF Competitivos (50%, 30%, 20%) qual a melhor periodicidade de manutenção preventiva sistemática que </a:t>
            </a:r>
            <a:r>
              <a:rPr lang="pt-PT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maximiza a Disponibilidade Intrínseca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?</a:t>
            </a:r>
          </a:p>
          <a:p>
            <a:pPr lvl="1" algn="just">
              <a:tabLst>
                <a:tab pos="898525" algn="l"/>
              </a:tabLst>
            </a:pPr>
            <a:endParaRPr lang="pt-PT" dirty="0">
              <a:solidFill>
                <a:schemeClr val="tx1">
                  <a:lumMod val="50000"/>
                  <a:lumOff val="50000"/>
                </a:schemeClr>
              </a:solidFill>
              <a:latin typeface="ClanOT-Bold" pitchFamily="34" charset="0"/>
            </a:endParaRPr>
          </a:p>
          <a:p>
            <a:pPr lvl="1" algn="just">
              <a:tabLst>
                <a:tab pos="898525" algn="l"/>
              </a:tabLst>
            </a:pP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2. Qual a proporção de tempos de funcionamento que </a:t>
            </a:r>
            <a:r>
              <a:rPr lang="pt-PT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minimiza o Custo de Manutenção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 (oportunidade + reparações) do par Eletrobomba A + Eletrobomba B? </a:t>
            </a: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(0%-100% ; 10%-90% ; 20%-80% ; 30%-70% ; 40%-60% ; 50%-50%)</a:t>
            </a:r>
            <a:endParaRPr lang="pt-PT" dirty="0">
              <a:solidFill>
                <a:schemeClr val="tx1">
                  <a:lumMod val="50000"/>
                  <a:lumOff val="50000"/>
                </a:schemeClr>
              </a:solidFill>
              <a:latin typeface="ClanOT-Bold" pitchFamily="34" charset="0"/>
            </a:endParaRPr>
          </a:p>
          <a:p>
            <a:pPr lvl="1" algn="just">
              <a:tabLst>
                <a:tab pos="898525" algn="l"/>
              </a:tabLst>
            </a:pPr>
            <a:endParaRPr lang="pt-PT" dirty="0">
              <a:solidFill>
                <a:schemeClr val="tx1">
                  <a:lumMod val="50000"/>
                  <a:lumOff val="50000"/>
                </a:schemeClr>
              </a:solidFill>
              <a:latin typeface="ClanOT-Bold" pitchFamily="34" charset="0"/>
            </a:endParaRPr>
          </a:p>
          <a:p>
            <a:pPr lvl="1" algn="just">
              <a:tabLst>
                <a:tab pos="898525" algn="l"/>
              </a:tabLst>
            </a:pP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3. Qual a proporção de tempos de funcionamento que </a:t>
            </a:r>
            <a:r>
              <a:rPr lang="pt-PT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maximiza a Disponibilidade Realizada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 do par Eletrobomba A + Eletrobomba B?</a:t>
            </a:r>
          </a:p>
          <a:p>
            <a:pPr lvl="1" algn="just">
              <a:tabLst>
                <a:tab pos="898525" algn="l"/>
              </a:tabLst>
            </a:pP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(0%-100% ; 10%-90% ; 20%-80% ; 30%-70% ; 40%-60% ; 50%-50%)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02D66C9-2BC0-EF89-512D-10D2FDA6EF36}"/>
              </a:ext>
            </a:extLst>
          </p:cNvPr>
          <p:cNvSpPr txBox="1"/>
          <p:nvPr/>
        </p:nvSpPr>
        <p:spPr>
          <a:xfrm>
            <a:off x="2280726" y="5776159"/>
            <a:ext cx="11089232" cy="178510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pt-PT" sz="2200" i="1" dirty="0">
                <a:solidFill>
                  <a:schemeClr val="bg1">
                    <a:lumMod val="95000"/>
                  </a:schemeClr>
                </a:solidFill>
                <a:latin typeface="ClanOT-Bold" pitchFamily="34" charset="0"/>
              </a:rPr>
              <a:t>“</a:t>
            </a:r>
            <a:r>
              <a:rPr lang="pt-PT" sz="2200" i="1" dirty="0" err="1">
                <a:solidFill>
                  <a:schemeClr val="bg1">
                    <a:lumMod val="95000"/>
                  </a:schemeClr>
                </a:solidFill>
                <a:latin typeface="ClanOT-Bold" pitchFamily="34" charset="0"/>
              </a:rPr>
              <a:t>Plus</a:t>
            </a:r>
            <a:r>
              <a:rPr lang="pt-PT" sz="2200" i="1" dirty="0">
                <a:solidFill>
                  <a:schemeClr val="bg1">
                    <a:lumMod val="95000"/>
                  </a:schemeClr>
                </a:solidFill>
                <a:latin typeface="ClanOT-Bold" pitchFamily="34" charset="0"/>
              </a:rPr>
              <a:t>”</a:t>
            </a:r>
            <a:r>
              <a:rPr lang="pt-PT" sz="2200" dirty="0">
                <a:solidFill>
                  <a:schemeClr val="bg1">
                    <a:lumMod val="95000"/>
                  </a:schemeClr>
                </a:solidFill>
                <a:latin typeface="ClanOT-Bold" pitchFamily="34" charset="0"/>
              </a:rPr>
              <a:t>:</a:t>
            </a:r>
          </a:p>
          <a:p>
            <a:pPr marL="342900" indent="-342900" algn="just">
              <a:buAutoNum type="arabicPeriod"/>
            </a:pPr>
            <a:r>
              <a:rPr lang="pt-PT" sz="2200" dirty="0">
                <a:solidFill>
                  <a:schemeClr val="bg1">
                    <a:lumMod val="95000"/>
                  </a:schemeClr>
                </a:solidFill>
                <a:latin typeface="ClanOT-Bold" pitchFamily="34" charset="0"/>
              </a:rPr>
              <a:t>Qual será a periodicidade ótima económica para a Disponibilidade Realizada para este tipo de sistemas de duas (2) Eletrobombas? </a:t>
            </a:r>
          </a:p>
          <a:p>
            <a:pPr algn="just">
              <a:tabLst>
                <a:tab pos="360363" algn="l"/>
              </a:tabLst>
            </a:pPr>
            <a:r>
              <a:rPr lang="pt-PT" sz="2200" dirty="0">
                <a:solidFill>
                  <a:schemeClr val="bg1">
                    <a:lumMod val="95000"/>
                  </a:schemeClr>
                </a:solidFill>
                <a:latin typeface="ClanOT-Bold" pitchFamily="34" charset="0"/>
              </a:rPr>
              <a:t>2. Qual a Disponibilidade Realizada de sistemas Hidropressores com tr</a:t>
            </a:r>
            <a:r>
              <a:rPr lang="en-GB" sz="2200" dirty="0" err="1">
                <a:solidFill>
                  <a:schemeClr val="bg1">
                    <a:lumMod val="95000"/>
                  </a:schemeClr>
                </a:solidFill>
                <a:latin typeface="ClanOT-Bold" pitchFamily="34" charset="0"/>
              </a:rPr>
              <a:t>ês</a:t>
            </a:r>
            <a:r>
              <a:rPr lang="en-GB" sz="2200" dirty="0">
                <a:solidFill>
                  <a:schemeClr val="bg1">
                    <a:lumMod val="95000"/>
                  </a:schemeClr>
                </a:solidFill>
                <a:latin typeface="ClanOT-Bold" pitchFamily="34" charset="0"/>
              </a:rPr>
              <a:t> (</a:t>
            </a:r>
            <a:r>
              <a:rPr lang="pt-PT" sz="2200" dirty="0">
                <a:solidFill>
                  <a:schemeClr val="bg1">
                    <a:lumMod val="95000"/>
                  </a:schemeClr>
                </a:solidFill>
                <a:latin typeface="ClanOT-Bold" pitchFamily="34" charset="0"/>
              </a:rPr>
              <a:t>3) ou mais	Eletrobombas?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CE6CB37-B1BF-4432-5113-E53E83E5F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304253" cy="1473809"/>
          </a:xfrm>
          <a:prstGeom prst="rect">
            <a:avLst/>
          </a:prstGeom>
        </p:spPr>
      </p:pic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65CFA9C7-FA03-C13E-38E2-4F754BF42D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1262649"/>
              </p:ext>
            </p:extLst>
          </p:nvPr>
        </p:nvGraphicFramePr>
        <p:xfrm>
          <a:off x="319988" y="5292800"/>
          <a:ext cx="1359338" cy="1171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324000" imgH="219240" progId="PBrush">
                  <p:embed/>
                </p:oleObj>
              </mc:Choice>
              <mc:Fallback>
                <p:oleObj name="Bitmap Image" r:id="rId3" imgW="324000" imgH="219240" progId="PBrush">
                  <p:embed/>
                  <p:pic>
                    <p:nvPicPr>
                      <p:cNvPr id="14" name="Objeto 13">
                        <a:extLst>
                          <a:ext uri="{FF2B5EF4-FFF2-40B4-BE49-F238E27FC236}">
                            <a16:creationId xmlns:a16="http://schemas.microsoft.com/office/drawing/2014/main" id="{FAF72FAF-1786-5DB2-A117-98DBF281BE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9988" y="5292800"/>
                        <a:ext cx="1359338" cy="11718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C8A21026-9C2B-7377-6097-7580D0499D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1311281"/>
              </p:ext>
            </p:extLst>
          </p:nvPr>
        </p:nvGraphicFramePr>
        <p:xfrm>
          <a:off x="65317" y="5939222"/>
          <a:ext cx="1811761" cy="1050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1338120" imgH="776160" progId="PBrush">
                  <p:embed/>
                </p:oleObj>
              </mc:Choice>
              <mc:Fallback>
                <p:oleObj name="Bitmap Image" r:id="rId5" imgW="1338120" imgH="776160" progId="PBrush">
                  <p:embed/>
                  <p:pic>
                    <p:nvPicPr>
                      <p:cNvPr id="27" name="Objeto 26">
                        <a:extLst>
                          <a:ext uri="{FF2B5EF4-FFF2-40B4-BE49-F238E27FC236}">
                            <a16:creationId xmlns:a16="http://schemas.microsoft.com/office/drawing/2014/main" id="{306C4204-8C60-E97D-82F7-52A5B3A23F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317" y="5939222"/>
                        <a:ext cx="1811761" cy="10509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to 12">
            <a:extLst>
              <a:ext uri="{FF2B5EF4-FFF2-40B4-BE49-F238E27FC236}">
                <a16:creationId xmlns:a16="http://schemas.microsoft.com/office/drawing/2014/main" id="{C2B41BDB-0FC2-2C21-3A84-006D88EF4A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2454742"/>
              </p:ext>
            </p:extLst>
          </p:nvPr>
        </p:nvGraphicFramePr>
        <p:xfrm>
          <a:off x="65316" y="6948983"/>
          <a:ext cx="1758025" cy="4800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7" imgW="324000" imgH="219240" progId="PBrush">
                  <p:embed/>
                </p:oleObj>
              </mc:Choice>
              <mc:Fallback>
                <p:oleObj name="Bitmap Image" r:id="rId7" imgW="324000" imgH="219240" progId="PBrush">
                  <p:embed/>
                  <p:pic>
                    <p:nvPicPr>
                      <p:cNvPr id="29" name="Objeto 28">
                        <a:extLst>
                          <a:ext uri="{FF2B5EF4-FFF2-40B4-BE49-F238E27FC236}">
                            <a16:creationId xmlns:a16="http://schemas.microsoft.com/office/drawing/2014/main" id="{2B36C734-3A06-16D2-79FD-875FC90AAC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316" y="6948983"/>
                        <a:ext cx="1758025" cy="4800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CaixaDeTexto 14">
            <a:extLst>
              <a:ext uri="{FF2B5EF4-FFF2-40B4-BE49-F238E27FC236}">
                <a16:creationId xmlns:a16="http://schemas.microsoft.com/office/drawing/2014/main" id="{E58EC5C3-E767-DA83-9291-8227D681C1B7}"/>
              </a:ext>
            </a:extLst>
          </p:cNvPr>
          <p:cNvSpPr txBox="1"/>
          <p:nvPr/>
        </p:nvSpPr>
        <p:spPr>
          <a:xfrm>
            <a:off x="3407519" y="43598"/>
            <a:ext cx="9415125" cy="747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pt-PT" sz="3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“</a:t>
            </a:r>
            <a:r>
              <a:rPr lang="pt-PT" sz="32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Challenge</a:t>
            </a:r>
            <a:r>
              <a:rPr lang="pt-PT" sz="3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562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-1" y="3420591"/>
            <a:ext cx="13439775" cy="794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pt-PT" sz="5400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lack" pitchFamily="34" charset="0"/>
              </a:rPr>
              <a:t>Obrigado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65AD4D7-0BA6-A363-80BD-496CD4174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304253" cy="1473809"/>
          </a:xfrm>
          <a:prstGeom prst="rect">
            <a:avLst/>
          </a:prstGeom>
        </p:spPr>
      </p:pic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129093B9-F96E-EE67-1D62-B6EF25DA4C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1262649"/>
              </p:ext>
            </p:extLst>
          </p:nvPr>
        </p:nvGraphicFramePr>
        <p:xfrm>
          <a:off x="319988" y="5292800"/>
          <a:ext cx="1359338" cy="1171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324000" imgH="219240" progId="PBrush">
                  <p:embed/>
                </p:oleObj>
              </mc:Choice>
              <mc:Fallback>
                <p:oleObj name="Bitmap Image" r:id="rId3" imgW="324000" imgH="219240" progId="PBrush">
                  <p:embed/>
                  <p:pic>
                    <p:nvPicPr>
                      <p:cNvPr id="14" name="Objeto 13">
                        <a:extLst>
                          <a:ext uri="{FF2B5EF4-FFF2-40B4-BE49-F238E27FC236}">
                            <a16:creationId xmlns:a16="http://schemas.microsoft.com/office/drawing/2014/main" id="{FAF72FAF-1786-5DB2-A117-98DBF281BE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9988" y="5292800"/>
                        <a:ext cx="1359338" cy="11718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B399F195-1621-959C-1171-4EC2E17E2A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1311281"/>
              </p:ext>
            </p:extLst>
          </p:nvPr>
        </p:nvGraphicFramePr>
        <p:xfrm>
          <a:off x="65317" y="5939222"/>
          <a:ext cx="1811761" cy="1050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1338120" imgH="776160" progId="PBrush">
                  <p:embed/>
                </p:oleObj>
              </mc:Choice>
              <mc:Fallback>
                <p:oleObj name="Bitmap Image" r:id="rId5" imgW="1338120" imgH="776160" progId="PBrush">
                  <p:embed/>
                  <p:pic>
                    <p:nvPicPr>
                      <p:cNvPr id="27" name="Objeto 26">
                        <a:extLst>
                          <a:ext uri="{FF2B5EF4-FFF2-40B4-BE49-F238E27FC236}">
                            <a16:creationId xmlns:a16="http://schemas.microsoft.com/office/drawing/2014/main" id="{306C4204-8C60-E97D-82F7-52A5B3A23F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317" y="5939222"/>
                        <a:ext cx="1811761" cy="10509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id="{4BE241C1-EFF0-FEB5-B6F6-0ADA6F573F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2454742"/>
              </p:ext>
            </p:extLst>
          </p:nvPr>
        </p:nvGraphicFramePr>
        <p:xfrm>
          <a:off x="65316" y="6948983"/>
          <a:ext cx="1758025" cy="4800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7" imgW="324000" imgH="219240" progId="PBrush">
                  <p:embed/>
                </p:oleObj>
              </mc:Choice>
              <mc:Fallback>
                <p:oleObj name="Bitmap Image" r:id="rId7" imgW="324000" imgH="219240" progId="PBrush">
                  <p:embed/>
                  <p:pic>
                    <p:nvPicPr>
                      <p:cNvPr id="29" name="Objeto 28">
                        <a:extLst>
                          <a:ext uri="{FF2B5EF4-FFF2-40B4-BE49-F238E27FC236}">
                            <a16:creationId xmlns:a16="http://schemas.microsoft.com/office/drawing/2014/main" id="{2B36C734-3A06-16D2-79FD-875FC90AAC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316" y="6948983"/>
                        <a:ext cx="1758025" cy="4800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7813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031255" y="2196455"/>
            <a:ext cx="2304256" cy="762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5400"/>
              </a:lnSpc>
            </a:pPr>
            <a:r>
              <a:rPr lang="pt-PT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lack" pitchFamily="34" charset="0"/>
              </a:rPr>
              <a:t>Índice</a:t>
            </a:r>
            <a:endParaRPr lang="pt-PT" sz="4400" dirty="0">
              <a:solidFill>
                <a:schemeClr val="tx1">
                  <a:lumMod val="50000"/>
                  <a:lumOff val="50000"/>
                </a:schemeClr>
              </a:solidFill>
              <a:latin typeface="ClanOT-Black" pitchFamily="34" charset="0"/>
            </a:endParaRPr>
          </a:p>
        </p:txBody>
      </p:sp>
      <p:cxnSp>
        <p:nvCxnSpPr>
          <p:cNvPr id="6" name="Conexão recta 5"/>
          <p:cNvCxnSpPr/>
          <p:nvPr/>
        </p:nvCxnSpPr>
        <p:spPr>
          <a:xfrm>
            <a:off x="3695551" y="900311"/>
            <a:ext cx="0" cy="5976664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3839567" y="1495393"/>
            <a:ext cx="9433048" cy="2783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17550">
              <a:lnSpc>
                <a:spcPts val="5400"/>
              </a:lnSpc>
            </a:pPr>
            <a:r>
              <a:rPr lang="pt-PT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ok" pitchFamily="34" charset="0"/>
              </a:rPr>
              <a:t>1. Apresentação da empresa</a:t>
            </a:r>
          </a:p>
          <a:p>
            <a:pPr marL="1057229" lvl="1" indent="-457200" defTabSz="717550">
              <a:lnSpc>
                <a:spcPts val="5400"/>
              </a:lnSpc>
              <a:buFont typeface="Arial" panose="020B0604020202020204" pitchFamily="34" charset="0"/>
              <a:buChar char="•"/>
            </a:pPr>
            <a:r>
              <a:rPr lang="pt-PT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ok" pitchFamily="34" charset="0"/>
              </a:rPr>
              <a:t>Wikiservice</a:t>
            </a:r>
          </a:p>
          <a:p>
            <a:pPr defTabSz="717550">
              <a:lnSpc>
                <a:spcPts val="5400"/>
              </a:lnSpc>
            </a:pPr>
            <a:r>
              <a:rPr lang="pt-PT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ok" pitchFamily="34" charset="0"/>
              </a:rPr>
              <a:t>2. “</a:t>
            </a:r>
            <a:r>
              <a:rPr lang="pt-PT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lanOT-Book" pitchFamily="34" charset="0"/>
              </a:rPr>
              <a:t>Challenge</a:t>
            </a:r>
            <a:r>
              <a:rPr lang="pt-PT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ok" pitchFamily="34" charset="0"/>
              </a:rPr>
              <a:t>”</a:t>
            </a:r>
          </a:p>
          <a:p>
            <a:pPr marL="1057229" lvl="1" indent="-457200" defTabSz="717550">
              <a:lnSpc>
                <a:spcPts val="5400"/>
              </a:lnSpc>
              <a:buFont typeface="Arial" panose="020B0604020202020204" pitchFamily="34" charset="0"/>
              <a:buChar char="•"/>
              <a:tabLst>
                <a:tab pos="1346200" algn="l"/>
              </a:tabLst>
            </a:pPr>
            <a:r>
              <a:rPr lang="pt-PT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ok" pitchFamily="34" charset="0"/>
              </a:rPr>
              <a:t>Disponibilidade de Sistemas Hidropressores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3369946-F296-59EB-924F-2E168B949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2304253" cy="1473809"/>
          </a:xfrm>
          <a:prstGeom prst="rect">
            <a:avLst/>
          </a:prstGeom>
        </p:spPr>
      </p:pic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4F3DD943-4BBD-7523-5EA9-A1F35C5129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1262649"/>
              </p:ext>
            </p:extLst>
          </p:nvPr>
        </p:nvGraphicFramePr>
        <p:xfrm>
          <a:off x="319988" y="5292800"/>
          <a:ext cx="1359338" cy="1171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324000" imgH="219240" progId="PBrush">
                  <p:embed/>
                </p:oleObj>
              </mc:Choice>
              <mc:Fallback>
                <p:oleObj name="Bitmap Image" r:id="rId3" imgW="324000" imgH="219240" progId="PBrush">
                  <p:embed/>
                  <p:pic>
                    <p:nvPicPr>
                      <p:cNvPr id="14" name="Objeto 13">
                        <a:extLst>
                          <a:ext uri="{FF2B5EF4-FFF2-40B4-BE49-F238E27FC236}">
                            <a16:creationId xmlns:a16="http://schemas.microsoft.com/office/drawing/2014/main" id="{FAF72FAF-1786-5DB2-A117-98DBF281BE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9988" y="5292800"/>
                        <a:ext cx="1359338" cy="11718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id="{CFE09BF4-E54A-E02C-7B9E-D2AE2EBB9D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1311281"/>
              </p:ext>
            </p:extLst>
          </p:nvPr>
        </p:nvGraphicFramePr>
        <p:xfrm>
          <a:off x="65317" y="5939222"/>
          <a:ext cx="1811761" cy="1050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1338120" imgH="776160" progId="PBrush">
                  <p:embed/>
                </p:oleObj>
              </mc:Choice>
              <mc:Fallback>
                <p:oleObj name="Bitmap Image" r:id="rId5" imgW="1338120" imgH="776160" progId="PBrush">
                  <p:embed/>
                  <p:pic>
                    <p:nvPicPr>
                      <p:cNvPr id="27" name="Objeto 26">
                        <a:extLst>
                          <a:ext uri="{FF2B5EF4-FFF2-40B4-BE49-F238E27FC236}">
                            <a16:creationId xmlns:a16="http://schemas.microsoft.com/office/drawing/2014/main" id="{306C4204-8C60-E97D-82F7-52A5B3A23F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317" y="5939222"/>
                        <a:ext cx="1811761" cy="10509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to 11">
            <a:extLst>
              <a:ext uri="{FF2B5EF4-FFF2-40B4-BE49-F238E27FC236}">
                <a16:creationId xmlns:a16="http://schemas.microsoft.com/office/drawing/2014/main" id="{774E3D09-F1F5-6753-E921-16D5AE42C3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2454742"/>
              </p:ext>
            </p:extLst>
          </p:nvPr>
        </p:nvGraphicFramePr>
        <p:xfrm>
          <a:off x="65316" y="6948983"/>
          <a:ext cx="1758025" cy="4800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7" imgW="324000" imgH="219240" progId="PBrush">
                  <p:embed/>
                </p:oleObj>
              </mc:Choice>
              <mc:Fallback>
                <p:oleObj name="Bitmap Image" r:id="rId7" imgW="324000" imgH="219240" progId="PBrush">
                  <p:embed/>
                  <p:pic>
                    <p:nvPicPr>
                      <p:cNvPr id="29" name="Objeto 28">
                        <a:extLst>
                          <a:ext uri="{FF2B5EF4-FFF2-40B4-BE49-F238E27FC236}">
                            <a16:creationId xmlns:a16="http://schemas.microsoft.com/office/drawing/2014/main" id="{2B36C734-3A06-16D2-79FD-875FC90AAC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316" y="6948983"/>
                        <a:ext cx="1758025" cy="4800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6216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167159" y="2196455"/>
            <a:ext cx="3528392" cy="2118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5400"/>
              </a:lnSpc>
            </a:pPr>
            <a:r>
              <a:rPr lang="pt-PT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lack" pitchFamily="34" charset="0"/>
              </a:rPr>
              <a:t>1.</a:t>
            </a:r>
          </a:p>
          <a:p>
            <a:pPr algn="r">
              <a:lnSpc>
                <a:spcPts val="5400"/>
              </a:lnSpc>
            </a:pPr>
            <a:r>
              <a:rPr lang="pt-PT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lack" pitchFamily="34" charset="0"/>
              </a:rPr>
              <a:t>Apresentação</a:t>
            </a:r>
          </a:p>
          <a:p>
            <a:pPr algn="r">
              <a:lnSpc>
                <a:spcPts val="5400"/>
              </a:lnSpc>
            </a:pPr>
            <a:r>
              <a:rPr lang="pt-PT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lack" pitchFamily="34" charset="0"/>
              </a:rPr>
              <a:t>da Empresa</a:t>
            </a:r>
          </a:p>
        </p:txBody>
      </p:sp>
      <p:cxnSp>
        <p:nvCxnSpPr>
          <p:cNvPr id="10" name="Conexão recta 9"/>
          <p:cNvCxnSpPr/>
          <p:nvPr/>
        </p:nvCxnSpPr>
        <p:spPr>
          <a:xfrm>
            <a:off x="3839567" y="900311"/>
            <a:ext cx="0" cy="6264696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3983584" y="548428"/>
            <a:ext cx="9036341" cy="747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400"/>
              </a:lnSpc>
            </a:pPr>
            <a:r>
              <a:rPr lang="pt-PT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Serviços: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249724" y="1377673"/>
            <a:ext cx="2880388" cy="2148307"/>
            <a:chOff x="7249724" y="1377673"/>
            <a:chExt cx="2880388" cy="2148307"/>
          </a:xfrm>
        </p:grpSpPr>
        <p:pic>
          <p:nvPicPr>
            <p:cNvPr id="22" name="Imagem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7999" y="1377673"/>
              <a:ext cx="1872208" cy="1803338"/>
            </a:xfrm>
            <a:prstGeom prst="rect">
              <a:avLst/>
            </a:prstGeom>
          </p:spPr>
        </p:pic>
        <p:sp>
          <p:nvSpPr>
            <p:cNvPr id="15" name="CaixaDeTexto 14"/>
            <p:cNvSpPr txBox="1"/>
            <p:nvPr/>
          </p:nvSpPr>
          <p:spPr>
            <a:xfrm>
              <a:off x="7249724" y="3156648"/>
              <a:ext cx="28803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8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lanOT-Book" pitchFamily="34" charset="0"/>
                </a:rPr>
                <a:t>Hard </a:t>
              </a:r>
              <a:r>
                <a:rPr lang="pt-PT" sz="1800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lanOT-Book" pitchFamily="34" charset="0"/>
                </a:rPr>
                <a:t>Services</a:t>
              </a:r>
              <a:endParaRPr lang="pt-PT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ok" pitchFamily="34" charset="0"/>
              </a:endParaRPr>
            </a:p>
          </p:txBody>
        </p:sp>
      </p:grpSp>
      <p:sp>
        <p:nvSpPr>
          <p:cNvPr id="18" name="CaixaDeTexto 17"/>
          <p:cNvSpPr txBox="1"/>
          <p:nvPr/>
        </p:nvSpPr>
        <p:spPr>
          <a:xfrm>
            <a:off x="4063417" y="5809049"/>
            <a:ext cx="90363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A Wikiservice atua na área do </a:t>
            </a:r>
            <a:r>
              <a:rPr lang="pt-PT" sz="20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facility</a:t>
            </a:r>
            <a:r>
              <a:rPr lang="pt-PT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 management </a:t>
            </a: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e manutenção técnica, fazendo a gestão integrada dos </a:t>
            </a:r>
            <a:r>
              <a:rPr lang="pt-PT" sz="20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facilities</a:t>
            </a: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 e </a:t>
            </a:r>
            <a:r>
              <a:rPr lang="pt-PT" sz="20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utilities</a:t>
            </a:r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 em diversas áreas de atuação:</a:t>
            </a:r>
          </a:p>
          <a:p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Edifícios, Indústria, Saúde, Retalho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4127598" y="6876975"/>
            <a:ext cx="3312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lack" pitchFamily="34" charset="0"/>
              </a:rPr>
              <a:t>www.wikiservice.pt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063417" y="1370400"/>
            <a:ext cx="2880388" cy="2443402"/>
            <a:chOff x="4063417" y="1370400"/>
            <a:chExt cx="2880388" cy="2443402"/>
          </a:xfrm>
        </p:grpSpPr>
        <p:sp>
          <p:nvSpPr>
            <p:cNvPr id="12" name="CaixaDeTexto 11"/>
            <p:cNvSpPr txBox="1"/>
            <p:nvPr/>
          </p:nvSpPr>
          <p:spPr>
            <a:xfrm>
              <a:off x="4063417" y="3167471"/>
              <a:ext cx="28803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lanOT-Book" pitchFamily="34" charset="0"/>
                </a:rPr>
                <a:t>Remodelação de Instalações</a:t>
              </a:r>
            </a:p>
          </p:txBody>
        </p:sp>
        <p:pic>
          <p:nvPicPr>
            <p:cNvPr id="20" name="Imagem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638" y="1370400"/>
              <a:ext cx="1872208" cy="1803339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8705034" y="3269841"/>
            <a:ext cx="2880388" cy="2391519"/>
            <a:chOff x="8705034" y="3269841"/>
            <a:chExt cx="2880388" cy="2391519"/>
          </a:xfrm>
        </p:grpSpPr>
        <p:sp>
          <p:nvSpPr>
            <p:cNvPr id="17" name="CaixaDeTexto 16"/>
            <p:cNvSpPr txBox="1"/>
            <p:nvPr/>
          </p:nvSpPr>
          <p:spPr>
            <a:xfrm>
              <a:off x="8705034" y="5015029"/>
              <a:ext cx="28803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lanOT-Book" pitchFamily="34" charset="0"/>
                </a:rPr>
                <a:t>Engenharia e</a:t>
              </a:r>
            </a:p>
            <a:p>
              <a:pPr algn="ctr"/>
              <a:r>
                <a:rPr lang="pt-PT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lanOT-Book" pitchFamily="34" charset="0"/>
                </a:rPr>
                <a:t>Gestão de Ativos</a:t>
              </a:r>
            </a:p>
          </p:txBody>
        </p:sp>
        <p:pic>
          <p:nvPicPr>
            <p:cNvPr id="21" name="Imagem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2951" y="3269841"/>
              <a:ext cx="1875941" cy="1806934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5683347" y="3273436"/>
            <a:ext cx="2880388" cy="2387924"/>
            <a:chOff x="5683347" y="3273436"/>
            <a:chExt cx="2880388" cy="2387924"/>
          </a:xfrm>
        </p:grpSpPr>
        <p:sp>
          <p:nvSpPr>
            <p:cNvPr id="13" name="CaixaDeTexto 12"/>
            <p:cNvSpPr txBox="1"/>
            <p:nvPr/>
          </p:nvSpPr>
          <p:spPr>
            <a:xfrm>
              <a:off x="5683347" y="5015029"/>
              <a:ext cx="28803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lanOT-Book" pitchFamily="34" charset="0"/>
                </a:rPr>
                <a:t>Medição, Monitorização e Análise</a:t>
              </a:r>
            </a:p>
          </p:txBody>
        </p:sp>
        <p:pic>
          <p:nvPicPr>
            <p:cNvPr id="23" name="Imagem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4438" y="3273436"/>
              <a:ext cx="1872208" cy="180333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10467411" y="1377673"/>
            <a:ext cx="2880388" cy="2165399"/>
            <a:chOff x="10467411" y="1377673"/>
            <a:chExt cx="2880388" cy="2165399"/>
          </a:xfrm>
        </p:grpSpPr>
        <p:sp>
          <p:nvSpPr>
            <p:cNvPr id="16" name="CaixaDeTexto 15"/>
            <p:cNvSpPr txBox="1"/>
            <p:nvPr/>
          </p:nvSpPr>
          <p:spPr>
            <a:xfrm>
              <a:off x="10467411" y="3173740"/>
              <a:ext cx="28803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8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lanOT-Book" pitchFamily="34" charset="0"/>
                </a:rPr>
                <a:t>Soft </a:t>
              </a:r>
              <a:r>
                <a:rPr lang="pt-PT" sz="1800" i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lanOT-Book" pitchFamily="34" charset="0"/>
                </a:rPr>
                <a:t>Services</a:t>
              </a:r>
              <a:endParaRPr lang="pt-PT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ok" pitchFamily="34" charset="0"/>
              </a:endParaRPr>
            </a:p>
          </p:txBody>
        </p:sp>
        <p:pic>
          <p:nvPicPr>
            <p:cNvPr id="24" name="Imagem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8359" y="1377673"/>
              <a:ext cx="1867104" cy="1798422"/>
            </a:xfrm>
            <a:prstGeom prst="rect">
              <a:avLst/>
            </a:prstGeom>
          </p:spPr>
        </p:pic>
      </p:grpSp>
      <p:graphicFrame>
        <p:nvGraphicFramePr>
          <p:cNvPr id="14" name="Objeto 13">
            <a:extLst>
              <a:ext uri="{FF2B5EF4-FFF2-40B4-BE49-F238E27FC236}">
                <a16:creationId xmlns:a16="http://schemas.microsoft.com/office/drawing/2014/main" id="{FAF72FAF-1786-5DB2-A117-98DBF281BE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1435427"/>
              </p:ext>
            </p:extLst>
          </p:nvPr>
        </p:nvGraphicFramePr>
        <p:xfrm>
          <a:off x="319988" y="5292800"/>
          <a:ext cx="1359338" cy="1171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8" imgW="324000" imgH="219240" progId="PBrush">
                  <p:embed/>
                </p:oleObj>
              </mc:Choice>
              <mc:Fallback>
                <p:oleObj name="Bitmap Image" r:id="rId8" imgW="324000" imgH="21924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19988" y="5292800"/>
                        <a:ext cx="1359338" cy="11718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Imagem 25">
            <a:extLst>
              <a:ext uri="{FF2B5EF4-FFF2-40B4-BE49-F238E27FC236}">
                <a16:creationId xmlns:a16="http://schemas.microsoft.com/office/drawing/2014/main" id="{103D3BE4-0A8A-DB9F-4609-B5B396B9C0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" y="-1"/>
            <a:ext cx="2304253" cy="1473809"/>
          </a:xfrm>
          <a:prstGeom prst="rect">
            <a:avLst/>
          </a:prstGeom>
        </p:spPr>
      </p:pic>
      <p:graphicFrame>
        <p:nvGraphicFramePr>
          <p:cNvPr id="27" name="Objeto 26">
            <a:extLst>
              <a:ext uri="{FF2B5EF4-FFF2-40B4-BE49-F238E27FC236}">
                <a16:creationId xmlns:a16="http://schemas.microsoft.com/office/drawing/2014/main" id="{306C4204-8C60-E97D-82F7-52A5B3A23F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3771815"/>
              </p:ext>
            </p:extLst>
          </p:nvPr>
        </p:nvGraphicFramePr>
        <p:xfrm>
          <a:off x="65317" y="5939222"/>
          <a:ext cx="1811761" cy="1050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1" imgW="1338120" imgH="776160" progId="PBrush">
                  <p:embed/>
                </p:oleObj>
              </mc:Choice>
              <mc:Fallback>
                <p:oleObj name="Bitmap Image" r:id="rId11" imgW="1338120" imgH="77616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5317" y="5939222"/>
                        <a:ext cx="1811761" cy="10509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to 28">
            <a:extLst>
              <a:ext uri="{FF2B5EF4-FFF2-40B4-BE49-F238E27FC236}">
                <a16:creationId xmlns:a16="http://schemas.microsoft.com/office/drawing/2014/main" id="{2B36C734-3A06-16D2-79FD-875FC90AAC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0371439"/>
              </p:ext>
            </p:extLst>
          </p:nvPr>
        </p:nvGraphicFramePr>
        <p:xfrm>
          <a:off x="65316" y="6948983"/>
          <a:ext cx="1758025" cy="4800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3" imgW="324000" imgH="219240" progId="PBrush">
                  <p:embed/>
                </p:oleObj>
              </mc:Choice>
              <mc:Fallback>
                <p:oleObj name="Bitmap Image" r:id="rId13" imgW="324000" imgH="219240" progId="PBrush">
                  <p:embed/>
                  <p:pic>
                    <p:nvPicPr>
                      <p:cNvPr id="14" name="Objeto 13">
                        <a:extLst>
                          <a:ext uri="{FF2B5EF4-FFF2-40B4-BE49-F238E27FC236}">
                            <a16:creationId xmlns:a16="http://schemas.microsoft.com/office/drawing/2014/main" id="{FAF72FAF-1786-5DB2-A117-98DBF281BE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5316" y="6948983"/>
                        <a:ext cx="1758025" cy="4800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446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944E229A-AEE6-B662-6E54-31F099076189}"/>
              </a:ext>
            </a:extLst>
          </p:cNvPr>
          <p:cNvSpPr txBox="1"/>
          <p:nvPr/>
        </p:nvSpPr>
        <p:spPr>
          <a:xfrm>
            <a:off x="0" y="324247"/>
            <a:ext cx="134166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PT"/>
            </a:defPPr>
            <a:lvl1pPr algn="ctr">
              <a:defRPr sz="2000">
                <a:solidFill>
                  <a:srgbClr val="00B0F0"/>
                </a:solidFill>
              </a:defRPr>
            </a:lvl1pPr>
          </a:lstStyle>
          <a:p>
            <a:r>
              <a:rPr lang="pt-PT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Exemplos de Ativos Físicos Onde Intervimos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6D2FF94-EC25-B254-F16E-F29CDE52244D}"/>
              </a:ext>
            </a:extLst>
          </p:cNvPr>
          <p:cNvSpPr txBox="1"/>
          <p:nvPr/>
        </p:nvSpPr>
        <p:spPr>
          <a:xfrm>
            <a:off x="311175" y="1995332"/>
            <a:ext cx="813690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lack" pitchFamily="34" charset="0"/>
              </a:rPr>
              <a:t>Aquecimento, Ventilação e Ar Condicionado (AVAC):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lanOT-Black" pitchFamily="34" charset="0"/>
              </a:rPr>
              <a:t>Chiller</a:t>
            </a:r>
            <a:endParaRPr lang="pt-PT" dirty="0">
              <a:solidFill>
                <a:schemeClr val="tx1">
                  <a:lumMod val="50000"/>
                  <a:lumOff val="50000"/>
                </a:schemeClr>
              </a:solidFill>
              <a:latin typeface="ClanOT-Black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lack" pitchFamily="34" charset="0"/>
              </a:rPr>
              <a:t>VRF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lanOT-Black" pitchFamily="34" charset="0"/>
              </a:rPr>
              <a:t>Roof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lack" pitchFamily="34" charset="0"/>
              </a:rPr>
              <a:t> Top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lanOT-Black" pitchFamily="34" charset="0"/>
              </a:rPr>
              <a:t>Multi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lack" pitchFamily="34" charset="0"/>
              </a:rPr>
              <a:t>/</a:t>
            </a:r>
            <a:r>
              <a:rPr lang="pt-P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lanOT-Black" pitchFamily="34" charset="0"/>
              </a:rPr>
              <a:t>Mono-Split</a:t>
            </a:r>
            <a:endParaRPr lang="pt-PT" dirty="0">
              <a:solidFill>
                <a:schemeClr val="tx1">
                  <a:lumMod val="50000"/>
                  <a:lumOff val="50000"/>
                </a:schemeClr>
              </a:solidFill>
              <a:latin typeface="ClanOT-Black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lack" pitchFamily="34" charset="0"/>
              </a:rPr>
              <a:t>UTA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91B3F94-0A83-A48A-3A98-5655F0F9D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471" y="4932759"/>
            <a:ext cx="3904579" cy="2209621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DA8041C8-D52D-D157-3CA7-38DBF5F594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76"/>
          <a:stretch/>
        </p:blipFill>
        <p:spPr>
          <a:xfrm>
            <a:off x="8664103" y="1044327"/>
            <a:ext cx="4056217" cy="1916992"/>
          </a:xfrm>
          <a:prstGeom prst="rect">
            <a:avLst/>
          </a:prstGeom>
        </p:spPr>
      </p:pic>
      <p:pic>
        <p:nvPicPr>
          <p:cNvPr id="7170" name="Picture 2" descr="C:\trabalhos\wikibuild\wiki service\lmate22\a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031" y="4428703"/>
            <a:ext cx="4940300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95E5775-5161-64AD-0200-1271750045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1"/>
            <a:ext cx="2304253" cy="1473809"/>
          </a:xfrm>
          <a:prstGeom prst="rect">
            <a:avLst/>
          </a:prstGeom>
        </p:spPr>
      </p:pic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A5249E50-4457-1537-E175-F5B3D4D65D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1262649"/>
              </p:ext>
            </p:extLst>
          </p:nvPr>
        </p:nvGraphicFramePr>
        <p:xfrm>
          <a:off x="319988" y="5292800"/>
          <a:ext cx="1359338" cy="1171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324000" imgH="219240" progId="PBrush">
                  <p:embed/>
                </p:oleObj>
              </mc:Choice>
              <mc:Fallback>
                <p:oleObj name="Bitmap Image" r:id="rId6" imgW="324000" imgH="219240" progId="PBrush">
                  <p:embed/>
                  <p:pic>
                    <p:nvPicPr>
                      <p:cNvPr id="14" name="Objeto 13">
                        <a:extLst>
                          <a:ext uri="{FF2B5EF4-FFF2-40B4-BE49-F238E27FC236}">
                            <a16:creationId xmlns:a16="http://schemas.microsoft.com/office/drawing/2014/main" id="{FAF72FAF-1786-5DB2-A117-98DBF281BE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9988" y="5292800"/>
                        <a:ext cx="1359338" cy="11718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id="{E10E3A36-131A-57C1-F369-AC08025231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1311281"/>
              </p:ext>
            </p:extLst>
          </p:nvPr>
        </p:nvGraphicFramePr>
        <p:xfrm>
          <a:off x="65317" y="5939222"/>
          <a:ext cx="1811761" cy="1050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8" imgW="1338120" imgH="776160" progId="PBrush">
                  <p:embed/>
                </p:oleObj>
              </mc:Choice>
              <mc:Fallback>
                <p:oleObj name="Bitmap Image" r:id="rId8" imgW="1338120" imgH="776160" progId="PBrush">
                  <p:embed/>
                  <p:pic>
                    <p:nvPicPr>
                      <p:cNvPr id="27" name="Objeto 26">
                        <a:extLst>
                          <a:ext uri="{FF2B5EF4-FFF2-40B4-BE49-F238E27FC236}">
                            <a16:creationId xmlns:a16="http://schemas.microsoft.com/office/drawing/2014/main" id="{306C4204-8C60-E97D-82F7-52A5B3A23F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5317" y="5939222"/>
                        <a:ext cx="1811761" cy="10509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to 11">
            <a:extLst>
              <a:ext uri="{FF2B5EF4-FFF2-40B4-BE49-F238E27FC236}">
                <a16:creationId xmlns:a16="http://schemas.microsoft.com/office/drawing/2014/main" id="{BC03A029-7388-DAFA-4477-B215237E4E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2454742"/>
              </p:ext>
            </p:extLst>
          </p:nvPr>
        </p:nvGraphicFramePr>
        <p:xfrm>
          <a:off x="65316" y="6948983"/>
          <a:ext cx="1758025" cy="4800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0" imgW="324000" imgH="219240" progId="PBrush">
                  <p:embed/>
                </p:oleObj>
              </mc:Choice>
              <mc:Fallback>
                <p:oleObj name="Bitmap Image" r:id="rId10" imgW="324000" imgH="219240" progId="PBrush">
                  <p:embed/>
                  <p:pic>
                    <p:nvPicPr>
                      <p:cNvPr id="29" name="Objeto 28">
                        <a:extLst>
                          <a:ext uri="{FF2B5EF4-FFF2-40B4-BE49-F238E27FC236}">
                            <a16:creationId xmlns:a16="http://schemas.microsoft.com/office/drawing/2014/main" id="{2B36C734-3A06-16D2-79FD-875FC90AAC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5316" y="6948983"/>
                        <a:ext cx="1758025" cy="4800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953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5D23C25C-3B98-39F4-DEEA-A392A3196E46}"/>
              </a:ext>
            </a:extLst>
          </p:cNvPr>
          <p:cNvSpPr txBox="1"/>
          <p:nvPr/>
        </p:nvSpPr>
        <p:spPr>
          <a:xfrm>
            <a:off x="1917679" y="1505699"/>
            <a:ext cx="379409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Centrais de Vapor</a:t>
            </a:r>
          </a:p>
          <a:p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Centrais Ar Comprimido</a:t>
            </a:r>
          </a:p>
          <a:p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Centrais Vácuo</a:t>
            </a:r>
          </a:p>
          <a:p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Centrais Bombagem: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Hidropressoras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Drenagem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Incêndio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B01B9140-049E-A8CD-D3AF-F4D04B8AC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569" y="4716735"/>
            <a:ext cx="3015363" cy="238808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44E229A-AEE6-B662-6E54-31F099076189}"/>
              </a:ext>
            </a:extLst>
          </p:cNvPr>
          <p:cNvSpPr txBox="1"/>
          <p:nvPr/>
        </p:nvSpPr>
        <p:spPr>
          <a:xfrm>
            <a:off x="0" y="324247"/>
            <a:ext cx="134166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PT"/>
            </a:defPPr>
            <a:lvl1pPr algn="ctr">
              <a:defRPr sz="2000">
                <a:solidFill>
                  <a:srgbClr val="00B0F0"/>
                </a:solidFill>
              </a:defRPr>
            </a:lvl1pPr>
          </a:lstStyle>
          <a:p>
            <a:r>
              <a:rPr lang="pt-PT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Exemplos de Ativos Físicos Onde Intervimos</a:t>
            </a:r>
          </a:p>
        </p:txBody>
      </p:sp>
      <p:pic>
        <p:nvPicPr>
          <p:cNvPr id="1038" name="Picture 14" descr="C:\trabalhos\wikibuild\wiki service\lmate22\ACTIVO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087" y="3852639"/>
            <a:ext cx="3145501" cy="340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trabalhos\wikibuild\wiki service\lmate22\ACTIVO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532" y="760879"/>
            <a:ext cx="3888432" cy="259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29F805B-874A-6145-5F7B-A23600AF4F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1"/>
            <a:ext cx="2304253" cy="1473809"/>
          </a:xfrm>
          <a:prstGeom prst="rect">
            <a:avLst/>
          </a:prstGeom>
        </p:spPr>
      </p:pic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A5E7B6BB-7E83-4A09-8A3A-FA931B6183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1262649"/>
              </p:ext>
            </p:extLst>
          </p:nvPr>
        </p:nvGraphicFramePr>
        <p:xfrm>
          <a:off x="319988" y="5292800"/>
          <a:ext cx="1359338" cy="1171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324000" imgH="219240" progId="PBrush">
                  <p:embed/>
                </p:oleObj>
              </mc:Choice>
              <mc:Fallback>
                <p:oleObj name="Bitmap Image" r:id="rId6" imgW="324000" imgH="219240" progId="PBrush">
                  <p:embed/>
                  <p:pic>
                    <p:nvPicPr>
                      <p:cNvPr id="14" name="Objeto 13">
                        <a:extLst>
                          <a:ext uri="{FF2B5EF4-FFF2-40B4-BE49-F238E27FC236}">
                            <a16:creationId xmlns:a16="http://schemas.microsoft.com/office/drawing/2014/main" id="{FAF72FAF-1786-5DB2-A117-98DBF281BE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9988" y="5292800"/>
                        <a:ext cx="1359338" cy="11718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id="{75150A8D-4A93-3066-350A-B7672C7F42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1311281"/>
              </p:ext>
            </p:extLst>
          </p:nvPr>
        </p:nvGraphicFramePr>
        <p:xfrm>
          <a:off x="65317" y="5939222"/>
          <a:ext cx="1811761" cy="1050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8" imgW="1338120" imgH="776160" progId="PBrush">
                  <p:embed/>
                </p:oleObj>
              </mc:Choice>
              <mc:Fallback>
                <p:oleObj name="Bitmap Image" r:id="rId8" imgW="1338120" imgH="776160" progId="PBrush">
                  <p:embed/>
                  <p:pic>
                    <p:nvPicPr>
                      <p:cNvPr id="27" name="Objeto 26">
                        <a:extLst>
                          <a:ext uri="{FF2B5EF4-FFF2-40B4-BE49-F238E27FC236}">
                            <a16:creationId xmlns:a16="http://schemas.microsoft.com/office/drawing/2014/main" id="{306C4204-8C60-E97D-82F7-52A5B3A23F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5317" y="5939222"/>
                        <a:ext cx="1811761" cy="10509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D3D4C101-5423-2A12-22B9-D8DCE29190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2454742"/>
              </p:ext>
            </p:extLst>
          </p:nvPr>
        </p:nvGraphicFramePr>
        <p:xfrm>
          <a:off x="65316" y="6948983"/>
          <a:ext cx="1758025" cy="4800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0" imgW="324000" imgH="219240" progId="PBrush">
                  <p:embed/>
                </p:oleObj>
              </mc:Choice>
              <mc:Fallback>
                <p:oleObj name="Bitmap Image" r:id="rId10" imgW="324000" imgH="219240" progId="PBrush">
                  <p:embed/>
                  <p:pic>
                    <p:nvPicPr>
                      <p:cNvPr id="29" name="Objeto 28">
                        <a:extLst>
                          <a:ext uri="{FF2B5EF4-FFF2-40B4-BE49-F238E27FC236}">
                            <a16:creationId xmlns:a16="http://schemas.microsoft.com/office/drawing/2014/main" id="{2B36C734-3A06-16D2-79FD-875FC90AAC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5316" y="6948983"/>
                        <a:ext cx="1758025" cy="4800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3061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90D8C16C-615C-48E6-C9A7-4564A7EF9741}"/>
              </a:ext>
            </a:extLst>
          </p:cNvPr>
          <p:cNvSpPr txBox="1"/>
          <p:nvPr/>
        </p:nvSpPr>
        <p:spPr>
          <a:xfrm>
            <a:off x="2022015" y="1444090"/>
            <a:ext cx="6498072" cy="502188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PT"/>
            </a:defPPr>
            <a:lvl1pPr>
              <a:defRPr>
                <a:solidFill>
                  <a:srgbClr val="0070C0"/>
                </a:solidFill>
              </a:defRPr>
            </a:lvl1pPr>
            <a:lvl2pPr marL="742950" lvl="1" indent="-285750">
              <a:buFont typeface="Arial" panose="020B0604020202020204" pitchFamily="34" charset="0"/>
              <a:buChar char="•"/>
              <a:defRPr>
                <a:solidFill>
                  <a:srgbClr val="0070C0"/>
                </a:solidFill>
              </a:defRPr>
            </a:lvl2pPr>
          </a:lstStyle>
          <a:p>
            <a:pPr>
              <a:lnSpc>
                <a:spcPct val="150000"/>
              </a:lnSpc>
            </a:pP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Postos de Transformação MT/BT</a:t>
            </a:r>
          </a:p>
          <a:p>
            <a:pPr>
              <a:lnSpc>
                <a:spcPct val="150000"/>
              </a:lnSpc>
            </a:pP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Quadros Gerais de Baixa Tensão (QGBT)</a:t>
            </a:r>
          </a:p>
          <a:p>
            <a:pPr>
              <a:lnSpc>
                <a:spcPct val="150000"/>
              </a:lnSpc>
            </a:pP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Quadros Elétricos de Potência e Comando</a:t>
            </a:r>
          </a:p>
          <a:p>
            <a:pPr>
              <a:lnSpc>
                <a:spcPct val="150000"/>
              </a:lnSpc>
            </a:pP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Grupos Geradores Eletrogéneos</a:t>
            </a:r>
          </a:p>
          <a:p>
            <a:pPr>
              <a:lnSpc>
                <a:spcPct val="150000"/>
              </a:lnSpc>
            </a:pPr>
            <a:r>
              <a:rPr lang="pt-PT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Uninterruptible</a:t>
            </a:r>
            <a:r>
              <a:rPr lang="pt-PT" i="1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 </a:t>
            </a:r>
            <a:r>
              <a:rPr lang="pt-PT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Power</a:t>
            </a:r>
            <a:r>
              <a:rPr lang="pt-PT" i="1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 </a:t>
            </a:r>
            <a:r>
              <a:rPr lang="pt-PT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Supply</a:t>
            </a:r>
            <a:r>
              <a:rPr lang="pt-PT" i="1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 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(UPS)</a:t>
            </a:r>
          </a:p>
          <a:p>
            <a:pPr>
              <a:lnSpc>
                <a:spcPct val="150000"/>
              </a:lnSpc>
            </a:pP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Unidades de Produção de Energia Fotovoltaica</a:t>
            </a:r>
          </a:p>
          <a:p>
            <a:pPr>
              <a:lnSpc>
                <a:spcPct val="150000"/>
              </a:lnSpc>
            </a:pP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Segurança Eletrónica</a:t>
            </a:r>
          </a:p>
          <a:p>
            <a:pPr>
              <a:lnSpc>
                <a:spcPct val="150000"/>
              </a:lnSpc>
            </a:pP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Elevadores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51BAF9C6-1B88-638A-7D2C-1FAECA16C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7250" y="572696"/>
            <a:ext cx="3373859" cy="1742789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075A2FD3-D019-D529-1A16-110312655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4013" y="2680701"/>
            <a:ext cx="3397096" cy="182001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44E229A-AEE6-B662-6E54-31F099076189}"/>
              </a:ext>
            </a:extLst>
          </p:cNvPr>
          <p:cNvSpPr txBox="1"/>
          <p:nvPr/>
        </p:nvSpPr>
        <p:spPr>
          <a:xfrm>
            <a:off x="0" y="324247"/>
            <a:ext cx="134166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PT"/>
            </a:defPPr>
            <a:lvl1pPr algn="ctr">
              <a:defRPr sz="2000">
                <a:solidFill>
                  <a:srgbClr val="00B0F0"/>
                </a:solidFill>
              </a:defRPr>
            </a:lvl1pPr>
          </a:lstStyle>
          <a:p>
            <a:r>
              <a:rPr lang="pt-PT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Exemplos de Ativos Físicos Onde Intervimos</a:t>
            </a:r>
          </a:p>
        </p:txBody>
      </p:sp>
      <p:pic>
        <p:nvPicPr>
          <p:cNvPr id="8194" name="Picture 2" descr="C:\trabalhos\wikibuild\wiki service\lmate22\activos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839" y="5148783"/>
            <a:ext cx="3034281" cy="220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trabalhos\wikibuild\wiki service\lmate22\activos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351" y="5102312"/>
            <a:ext cx="1656184" cy="208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F92B5EE-C1CA-F1F4-314C-3331A2F708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-1"/>
            <a:ext cx="2304253" cy="1473809"/>
          </a:xfrm>
          <a:prstGeom prst="rect">
            <a:avLst/>
          </a:prstGeom>
        </p:spPr>
      </p:pic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FC2B2CE9-2FAB-D6F3-BEF3-0CF2A85776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1262649"/>
              </p:ext>
            </p:extLst>
          </p:nvPr>
        </p:nvGraphicFramePr>
        <p:xfrm>
          <a:off x="319988" y="5292800"/>
          <a:ext cx="1359338" cy="1171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7" imgW="324000" imgH="219240" progId="PBrush">
                  <p:embed/>
                </p:oleObj>
              </mc:Choice>
              <mc:Fallback>
                <p:oleObj name="Bitmap Image" r:id="rId7" imgW="324000" imgH="219240" progId="PBrush">
                  <p:embed/>
                  <p:pic>
                    <p:nvPicPr>
                      <p:cNvPr id="14" name="Objeto 13">
                        <a:extLst>
                          <a:ext uri="{FF2B5EF4-FFF2-40B4-BE49-F238E27FC236}">
                            <a16:creationId xmlns:a16="http://schemas.microsoft.com/office/drawing/2014/main" id="{FAF72FAF-1786-5DB2-A117-98DBF281BE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9988" y="5292800"/>
                        <a:ext cx="1359338" cy="11718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id="{D88C0BD8-8500-D607-5572-C2AD540BBD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1311281"/>
              </p:ext>
            </p:extLst>
          </p:nvPr>
        </p:nvGraphicFramePr>
        <p:xfrm>
          <a:off x="65317" y="5939222"/>
          <a:ext cx="1811761" cy="1050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9" imgW="1338120" imgH="776160" progId="PBrush">
                  <p:embed/>
                </p:oleObj>
              </mc:Choice>
              <mc:Fallback>
                <p:oleObj name="Bitmap Image" r:id="rId9" imgW="1338120" imgH="776160" progId="PBrush">
                  <p:embed/>
                  <p:pic>
                    <p:nvPicPr>
                      <p:cNvPr id="27" name="Objeto 26">
                        <a:extLst>
                          <a:ext uri="{FF2B5EF4-FFF2-40B4-BE49-F238E27FC236}">
                            <a16:creationId xmlns:a16="http://schemas.microsoft.com/office/drawing/2014/main" id="{306C4204-8C60-E97D-82F7-52A5B3A23F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5317" y="5939222"/>
                        <a:ext cx="1811761" cy="10509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to 12">
            <a:extLst>
              <a:ext uri="{FF2B5EF4-FFF2-40B4-BE49-F238E27FC236}">
                <a16:creationId xmlns:a16="http://schemas.microsoft.com/office/drawing/2014/main" id="{561C5512-C85E-94AD-441F-3722C129D2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2454742"/>
              </p:ext>
            </p:extLst>
          </p:nvPr>
        </p:nvGraphicFramePr>
        <p:xfrm>
          <a:off x="65316" y="6948983"/>
          <a:ext cx="1758025" cy="4800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1" imgW="324000" imgH="219240" progId="PBrush">
                  <p:embed/>
                </p:oleObj>
              </mc:Choice>
              <mc:Fallback>
                <p:oleObj name="Bitmap Image" r:id="rId11" imgW="324000" imgH="219240" progId="PBrush">
                  <p:embed/>
                  <p:pic>
                    <p:nvPicPr>
                      <p:cNvPr id="29" name="Objeto 28">
                        <a:extLst>
                          <a:ext uri="{FF2B5EF4-FFF2-40B4-BE49-F238E27FC236}">
                            <a16:creationId xmlns:a16="http://schemas.microsoft.com/office/drawing/2014/main" id="{2B36C734-3A06-16D2-79FD-875FC90AAC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5316" y="6948983"/>
                        <a:ext cx="1758025" cy="4800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7986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2196455"/>
            <a:ext cx="3911575" cy="186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lack" pitchFamily="34" charset="0"/>
              </a:rPr>
              <a:t>2.</a:t>
            </a:r>
          </a:p>
          <a:p>
            <a:pPr algn="r"/>
            <a:r>
              <a:rPr lang="pt-PT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lack" pitchFamily="34" charset="0"/>
              </a:rPr>
              <a:t>“</a:t>
            </a:r>
            <a:r>
              <a:rPr lang="pt-PT" sz="36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lanOT-Black" pitchFamily="34" charset="0"/>
              </a:rPr>
              <a:t>Challenge</a:t>
            </a:r>
            <a:r>
              <a:rPr lang="pt-PT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lack" pitchFamily="34" charset="0"/>
              </a:rPr>
              <a:t>”</a:t>
            </a:r>
          </a:p>
          <a:p>
            <a:pPr algn="r">
              <a:lnSpc>
                <a:spcPts val="5400"/>
              </a:lnSpc>
            </a:pPr>
            <a:r>
              <a:rPr lang="pt-PT" sz="4400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lack" pitchFamily="34" charset="0"/>
              </a:rPr>
              <a:t> </a:t>
            </a:r>
          </a:p>
        </p:txBody>
      </p:sp>
      <p:cxnSp>
        <p:nvCxnSpPr>
          <p:cNvPr id="3" name="Conexão recta 2"/>
          <p:cNvCxnSpPr/>
          <p:nvPr/>
        </p:nvCxnSpPr>
        <p:spPr>
          <a:xfrm>
            <a:off x="3983583" y="900311"/>
            <a:ext cx="0" cy="6264696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3"/>
          <p:cNvSpPr txBox="1"/>
          <p:nvPr/>
        </p:nvSpPr>
        <p:spPr>
          <a:xfrm>
            <a:off x="4055590" y="6467574"/>
            <a:ext cx="93406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lack" pitchFamily="34" charset="0"/>
              </a:rPr>
              <a:t>Palavras-chave: </a:t>
            </a:r>
          </a:p>
          <a:p>
            <a:r>
              <a:rPr lang="pt-PT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lack" pitchFamily="34" charset="0"/>
              </a:rPr>
              <a:t>Disponibilidade, Fiabilidade, Manutenção, Periodicidade Ótima Económica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855" y="1404367"/>
            <a:ext cx="4968128" cy="496812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75B5012A-7DA1-728C-6BC0-664ABF345AB4}"/>
              </a:ext>
            </a:extLst>
          </p:cNvPr>
          <p:cNvSpPr txBox="1"/>
          <p:nvPr/>
        </p:nvSpPr>
        <p:spPr>
          <a:xfrm>
            <a:off x="4024650" y="122246"/>
            <a:ext cx="9415125" cy="747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pt-PT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Disponibilidade de Sistemas Hidropressores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7F49B04B-2616-6C14-407D-17BA26FB9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2304253" cy="1473809"/>
          </a:xfrm>
          <a:prstGeom prst="rect">
            <a:avLst/>
          </a:prstGeom>
        </p:spPr>
      </p:pic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50524D9B-5EAB-B2E8-7A0F-2C93043B25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1262649"/>
              </p:ext>
            </p:extLst>
          </p:nvPr>
        </p:nvGraphicFramePr>
        <p:xfrm>
          <a:off x="319988" y="5292800"/>
          <a:ext cx="1359338" cy="1171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324000" imgH="219240" progId="PBrush">
                  <p:embed/>
                </p:oleObj>
              </mc:Choice>
              <mc:Fallback>
                <p:oleObj name="Bitmap Image" r:id="rId4" imgW="324000" imgH="219240" progId="PBrush">
                  <p:embed/>
                  <p:pic>
                    <p:nvPicPr>
                      <p:cNvPr id="14" name="Objeto 13">
                        <a:extLst>
                          <a:ext uri="{FF2B5EF4-FFF2-40B4-BE49-F238E27FC236}">
                            <a16:creationId xmlns:a16="http://schemas.microsoft.com/office/drawing/2014/main" id="{FAF72FAF-1786-5DB2-A117-98DBF281BE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9988" y="5292800"/>
                        <a:ext cx="1359338" cy="11718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to 12">
            <a:extLst>
              <a:ext uri="{FF2B5EF4-FFF2-40B4-BE49-F238E27FC236}">
                <a16:creationId xmlns:a16="http://schemas.microsoft.com/office/drawing/2014/main" id="{670162B2-E987-3F75-6561-8CBBB9A474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1311281"/>
              </p:ext>
            </p:extLst>
          </p:nvPr>
        </p:nvGraphicFramePr>
        <p:xfrm>
          <a:off x="65317" y="5939222"/>
          <a:ext cx="1811761" cy="1050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1338120" imgH="776160" progId="PBrush">
                  <p:embed/>
                </p:oleObj>
              </mc:Choice>
              <mc:Fallback>
                <p:oleObj name="Bitmap Image" r:id="rId6" imgW="1338120" imgH="776160" progId="PBrush">
                  <p:embed/>
                  <p:pic>
                    <p:nvPicPr>
                      <p:cNvPr id="27" name="Objeto 26">
                        <a:extLst>
                          <a:ext uri="{FF2B5EF4-FFF2-40B4-BE49-F238E27FC236}">
                            <a16:creationId xmlns:a16="http://schemas.microsoft.com/office/drawing/2014/main" id="{306C4204-8C60-E97D-82F7-52A5B3A23F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5317" y="5939222"/>
                        <a:ext cx="1811761" cy="10509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to 14">
            <a:extLst>
              <a:ext uri="{FF2B5EF4-FFF2-40B4-BE49-F238E27FC236}">
                <a16:creationId xmlns:a16="http://schemas.microsoft.com/office/drawing/2014/main" id="{E33E1733-21F1-18CE-7299-3396FBF5F4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2454742"/>
              </p:ext>
            </p:extLst>
          </p:nvPr>
        </p:nvGraphicFramePr>
        <p:xfrm>
          <a:off x="65316" y="6948983"/>
          <a:ext cx="1758025" cy="4800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8" imgW="324000" imgH="219240" progId="PBrush">
                  <p:embed/>
                </p:oleObj>
              </mc:Choice>
              <mc:Fallback>
                <p:oleObj name="Bitmap Image" r:id="rId8" imgW="324000" imgH="219240" progId="PBrush">
                  <p:embed/>
                  <p:pic>
                    <p:nvPicPr>
                      <p:cNvPr id="29" name="Objeto 28">
                        <a:extLst>
                          <a:ext uri="{FF2B5EF4-FFF2-40B4-BE49-F238E27FC236}">
                            <a16:creationId xmlns:a16="http://schemas.microsoft.com/office/drawing/2014/main" id="{2B36C734-3A06-16D2-79FD-875FC90AAC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316" y="6948983"/>
                        <a:ext cx="1758025" cy="4800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8271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8A75A7DB-ECB2-41B6-2AA8-B5F1512E8ABF}"/>
              </a:ext>
            </a:extLst>
          </p:cNvPr>
          <p:cNvSpPr txBox="1"/>
          <p:nvPr/>
        </p:nvSpPr>
        <p:spPr>
          <a:xfrm>
            <a:off x="6935911" y="225811"/>
            <a:ext cx="6264696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Modos de Operação mais Comuns do Sistema (Eletrobomba A+ Eletrobomba B):</a:t>
            </a:r>
          </a:p>
          <a:p>
            <a:pPr algn="ctr"/>
            <a:endParaRPr lang="pt-PT" u="sng" dirty="0">
              <a:solidFill>
                <a:schemeClr val="tx1">
                  <a:lumMod val="50000"/>
                  <a:lumOff val="50000"/>
                </a:schemeClr>
              </a:solidFill>
              <a:latin typeface="ClanOT-Bold" pitchFamily="34" charset="0"/>
            </a:endParaRPr>
          </a:p>
          <a:p>
            <a:pPr marL="142921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Operação alternada </a:t>
            </a:r>
            <a:r>
              <a:rPr lang="pt-P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Vs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 </a:t>
            </a:r>
            <a:r>
              <a:rPr lang="pt-P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Duty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/Standby: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idêntico (50%-50%) - Arranques alternados das eletrobombas – desgaste uniforme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“</a:t>
            </a:r>
            <a:r>
              <a:rPr lang="pt-P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Duty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 pump” e “standby pump” (100%-0%) – “Alternância” só em caso de falha – desgaste da “</a:t>
            </a:r>
            <a:r>
              <a:rPr lang="pt-P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Duty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” com probabilidade de falha no arranque da “Standby”</a:t>
            </a:r>
          </a:p>
          <a:p>
            <a:endParaRPr lang="pt-PT" dirty="0">
              <a:solidFill>
                <a:schemeClr val="tx1">
                  <a:lumMod val="50000"/>
                  <a:lumOff val="50000"/>
                </a:schemeClr>
              </a:solidFill>
              <a:latin typeface="ClanOT-Bold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Em caso de falha de uma eletrobomba é automaticamente colocada em funcionamento a eletrobomba redundante</a:t>
            </a:r>
          </a:p>
          <a:p>
            <a:endParaRPr lang="pt-PT" dirty="0">
              <a:solidFill>
                <a:schemeClr val="tx1">
                  <a:lumMod val="50000"/>
                  <a:lumOff val="50000"/>
                </a:schemeClr>
              </a:solidFill>
              <a:latin typeface="ClanOT-Bold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Existem 3 Modos de Falha (MDF) concorrentes com a seguinte incidência </a:t>
            </a:r>
            <a:r>
              <a:rPr lang="pt-P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MDFa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 = 50%, </a:t>
            </a:r>
            <a:r>
              <a:rPr lang="pt-P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MDFb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 = 30%, </a:t>
            </a:r>
            <a:r>
              <a:rPr lang="pt-P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MDFc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old" pitchFamily="34" charset="0"/>
              </a:rPr>
              <a:t> = 20%</a:t>
            </a:r>
          </a:p>
        </p:txBody>
      </p:sp>
      <p:sp>
        <p:nvSpPr>
          <p:cNvPr id="9" name="Bolha de Pensamento: Nuvem 8">
            <a:extLst>
              <a:ext uri="{FF2B5EF4-FFF2-40B4-BE49-F238E27FC236}">
                <a16:creationId xmlns:a16="http://schemas.microsoft.com/office/drawing/2014/main" id="{F2DD7A57-57D2-29D0-DEF5-F2C9D003C06E}"/>
              </a:ext>
            </a:extLst>
          </p:cNvPr>
          <p:cNvSpPr/>
          <p:nvPr/>
        </p:nvSpPr>
        <p:spPr>
          <a:xfrm flipH="1">
            <a:off x="0" y="1533585"/>
            <a:ext cx="7223942" cy="2439555"/>
          </a:xfrm>
          <a:prstGeom prst="cloudCallou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>
                <a:solidFill>
                  <a:schemeClr val="bg1"/>
                </a:solidFill>
                <a:latin typeface="ClanOT-Bold" pitchFamily="34" charset="0"/>
              </a:rPr>
              <a:t>Qual o modo de operação que maximiza a Disponibilidade de um sistema Hidropressor? E qual a que</a:t>
            </a:r>
          </a:p>
          <a:p>
            <a:pPr algn="ctr"/>
            <a:r>
              <a:rPr lang="pt-PT" dirty="0">
                <a:solidFill>
                  <a:schemeClr val="bg1"/>
                </a:solidFill>
                <a:latin typeface="ClanOT-Bold" pitchFamily="34" charset="0"/>
              </a:rPr>
              <a:t>minimiza o custo de manutenção?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F4A89AE-CA32-2FAF-AF69-9FCAB0AD96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728" y="4244371"/>
            <a:ext cx="1597155" cy="321869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4B0102C-06F6-81E1-EF33-DA48188B7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2304253" cy="1473809"/>
          </a:xfrm>
          <a:prstGeom prst="rect">
            <a:avLst/>
          </a:prstGeom>
        </p:spPr>
      </p:pic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70B9B6D2-5555-FC28-5E14-A0677EF380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1262649"/>
              </p:ext>
            </p:extLst>
          </p:nvPr>
        </p:nvGraphicFramePr>
        <p:xfrm>
          <a:off x="319988" y="5292800"/>
          <a:ext cx="1359338" cy="1171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324000" imgH="219240" progId="PBrush">
                  <p:embed/>
                </p:oleObj>
              </mc:Choice>
              <mc:Fallback>
                <p:oleObj name="Bitmap Image" r:id="rId4" imgW="324000" imgH="219240" progId="PBrush">
                  <p:embed/>
                  <p:pic>
                    <p:nvPicPr>
                      <p:cNvPr id="14" name="Objeto 13">
                        <a:extLst>
                          <a:ext uri="{FF2B5EF4-FFF2-40B4-BE49-F238E27FC236}">
                            <a16:creationId xmlns:a16="http://schemas.microsoft.com/office/drawing/2014/main" id="{FAF72FAF-1786-5DB2-A117-98DBF281BE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9988" y="5292800"/>
                        <a:ext cx="1359338" cy="11718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3653DE87-9CFD-CBC3-85CE-8DA0BA86BF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1311281"/>
              </p:ext>
            </p:extLst>
          </p:nvPr>
        </p:nvGraphicFramePr>
        <p:xfrm>
          <a:off x="65317" y="5939222"/>
          <a:ext cx="1811761" cy="1050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1338120" imgH="776160" progId="PBrush">
                  <p:embed/>
                </p:oleObj>
              </mc:Choice>
              <mc:Fallback>
                <p:oleObj name="Bitmap Image" r:id="rId6" imgW="1338120" imgH="776160" progId="PBrush">
                  <p:embed/>
                  <p:pic>
                    <p:nvPicPr>
                      <p:cNvPr id="27" name="Objeto 26">
                        <a:extLst>
                          <a:ext uri="{FF2B5EF4-FFF2-40B4-BE49-F238E27FC236}">
                            <a16:creationId xmlns:a16="http://schemas.microsoft.com/office/drawing/2014/main" id="{306C4204-8C60-E97D-82F7-52A5B3A23F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5317" y="5939222"/>
                        <a:ext cx="1811761" cy="10509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to 11">
            <a:extLst>
              <a:ext uri="{FF2B5EF4-FFF2-40B4-BE49-F238E27FC236}">
                <a16:creationId xmlns:a16="http://schemas.microsoft.com/office/drawing/2014/main" id="{FEEB07A5-79C7-73FC-C7B3-8B6CAE677F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2454742"/>
              </p:ext>
            </p:extLst>
          </p:nvPr>
        </p:nvGraphicFramePr>
        <p:xfrm>
          <a:off x="65316" y="6948983"/>
          <a:ext cx="1758025" cy="4800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8" imgW="324000" imgH="219240" progId="PBrush">
                  <p:embed/>
                </p:oleObj>
              </mc:Choice>
              <mc:Fallback>
                <p:oleObj name="Bitmap Image" r:id="rId8" imgW="324000" imgH="219240" progId="PBrush">
                  <p:embed/>
                  <p:pic>
                    <p:nvPicPr>
                      <p:cNvPr id="29" name="Objeto 28">
                        <a:extLst>
                          <a:ext uri="{FF2B5EF4-FFF2-40B4-BE49-F238E27FC236}">
                            <a16:creationId xmlns:a16="http://schemas.microsoft.com/office/drawing/2014/main" id="{2B36C734-3A06-16D2-79FD-875FC90AAC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316" y="6948983"/>
                        <a:ext cx="1758025" cy="4800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2091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>
            <a:extLst>
              <a:ext uri="{FF2B5EF4-FFF2-40B4-BE49-F238E27FC236}">
                <a16:creationId xmlns:a16="http://schemas.microsoft.com/office/drawing/2014/main" id="{40958D9F-B432-A2FD-007D-6621A5632772}"/>
              </a:ext>
            </a:extLst>
          </p:cNvPr>
          <p:cNvSpPr txBox="1"/>
          <p:nvPr/>
        </p:nvSpPr>
        <p:spPr>
          <a:xfrm>
            <a:off x="1463303" y="6795675"/>
            <a:ext cx="115212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ClanOT-Black"/>
              </a:rPr>
              <a:t>Relação entre Disponibilidade, Manutibilidade e Fiabilidade</a:t>
            </a:r>
          </a:p>
        </p:txBody>
      </p:sp>
      <p:pic>
        <p:nvPicPr>
          <p:cNvPr id="9219" name="Picture 3" descr="C:\trabalhos\wikibuild\wiki service\lmate22\grafico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03" y="820304"/>
            <a:ext cx="11521280" cy="562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D5B3716-287C-DF61-FF3D-547AEA3A3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2304253" cy="1473809"/>
          </a:xfrm>
          <a:prstGeom prst="rect">
            <a:avLst/>
          </a:prstGeom>
        </p:spPr>
      </p:pic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9B26D26C-65D5-C0F5-D9A2-D5514D00B4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1262649"/>
              </p:ext>
            </p:extLst>
          </p:nvPr>
        </p:nvGraphicFramePr>
        <p:xfrm>
          <a:off x="319988" y="5292800"/>
          <a:ext cx="1359338" cy="1171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324000" imgH="219240" progId="PBrush">
                  <p:embed/>
                </p:oleObj>
              </mc:Choice>
              <mc:Fallback>
                <p:oleObj name="Bitmap Image" r:id="rId4" imgW="324000" imgH="219240" progId="PBrush">
                  <p:embed/>
                  <p:pic>
                    <p:nvPicPr>
                      <p:cNvPr id="14" name="Objeto 13">
                        <a:extLst>
                          <a:ext uri="{FF2B5EF4-FFF2-40B4-BE49-F238E27FC236}">
                            <a16:creationId xmlns:a16="http://schemas.microsoft.com/office/drawing/2014/main" id="{FAF72FAF-1786-5DB2-A117-98DBF281BE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9988" y="5292800"/>
                        <a:ext cx="1359338" cy="11718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F18D05A6-F2E6-0AE3-4A86-9172367E56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1311281"/>
              </p:ext>
            </p:extLst>
          </p:nvPr>
        </p:nvGraphicFramePr>
        <p:xfrm>
          <a:off x="65317" y="5939222"/>
          <a:ext cx="1811761" cy="1050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1338120" imgH="776160" progId="PBrush">
                  <p:embed/>
                </p:oleObj>
              </mc:Choice>
              <mc:Fallback>
                <p:oleObj name="Bitmap Image" r:id="rId6" imgW="1338120" imgH="776160" progId="PBrush">
                  <p:embed/>
                  <p:pic>
                    <p:nvPicPr>
                      <p:cNvPr id="27" name="Objeto 26">
                        <a:extLst>
                          <a:ext uri="{FF2B5EF4-FFF2-40B4-BE49-F238E27FC236}">
                            <a16:creationId xmlns:a16="http://schemas.microsoft.com/office/drawing/2014/main" id="{306C4204-8C60-E97D-82F7-52A5B3A23F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5317" y="5939222"/>
                        <a:ext cx="1811761" cy="10509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id="{DB86185E-4D7C-6A71-0549-3945A3A975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2454742"/>
              </p:ext>
            </p:extLst>
          </p:nvPr>
        </p:nvGraphicFramePr>
        <p:xfrm>
          <a:off x="65316" y="6948983"/>
          <a:ext cx="1758025" cy="4800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8" imgW="324000" imgH="219240" progId="PBrush">
                  <p:embed/>
                </p:oleObj>
              </mc:Choice>
              <mc:Fallback>
                <p:oleObj name="Bitmap Image" r:id="rId8" imgW="324000" imgH="219240" progId="PBrush">
                  <p:embed/>
                  <p:pic>
                    <p:nvPicPr>
                      <p:cNvPr id="29" name="Objeto 28">
                        <a:extLst>
                          <a:ext uri="{FF2B5EF4-FFF2-40B4-BE49-F238E27FC236}">
                            <a16:creationId xmlns:a16="http://schemas.microsoft.com/office/drawing/2014/main" id="{2B36C734-3A06-16D2-79FD-875FC90AAC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316" y="6948983"/>
                        <a:ext cx="1758025" cy="4800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9762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1204</TotalTime>
  <Words>720</Words>
  <Application>Microsoft Office PowerPoint</Application>
  <PresentationFormat>Personalizados</PresentationFormat>
  <Paragraphs>102</Paragraphs>
  <Slides>13</Slides>
  <Notes>1</Notes>
  <HiddenSlides>0</HiddenSlides>
  <MMClips>0</MMClips>
  <ScaleCrop>false</ScaleCrop>
  <HeadingPairs>
    <vt:vector size="8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dos diapositivos</vt:lpstr>
      </vt:variant>
      <vt:variant>
        <vt:i4>13</vt:i4>
      </vt:variant>
    </vt:vector>
  </HeadingPairs>
  <TitlesOfParts>
    <vt:vector size="21" baseType="lpstr">
      <vt:lpstr>Arial</vt:lpstr>
      <vt:lpstr>Calibri</vt:lpstr>
      <vt:lpstr>ClanOT-Black</vt:lpstr>
      <vt:lpstr>ClanOT-Bold</vt:lpstr>
      <vt:lpstr>ClanOT-Book</vt:lpstr>
      <vt:lpstr>ClanOT-NewsItalic</vt:lpstr>
      <vt:lpstr>Tema do Office</vt:lpstr>
      <vt:lpstr>Bitmap Image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João  Ribeiro</cp:lastModifiedBy>
  <cp:revision>11</cp:revision>
  <dcterms:created xsi:type="dcterms:W3CDTF">2022-05-04T15:07:54Z</dcterms:created>
  <dcterms:modified xsi:type="dcterms:W3CDTF">2022-09-05T08:12:03Z</dcterms:modified>
</cp:coreProperties>
</file>